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Lst>
  <p:notesMasterIdLst>
    <p:notesMasterId r:id="rId18"/>
  </p:notesMasterIdLst>
  <p:handoutMasterIdLst>
    <p:handoutMasterId r:id="rId19"/>
  </p:handoutMasterIdLst>
  <p:sldIdLst>
    <p:sldId id="308" r:id="rId2"/>
    <p:sldId id="4229" r:id="rId3"/>
    <p:sldId id="4230" r:id="rId4"/>
    <p:sldId id="272" r:id="rId5"/>
    <p:sldId id="4232" r:id="rId6"/>
    <p:sldId id="4231" r:id="rId7"/>
    <p:sldId id="2147472390" r:id="rId8"/>
    <p:sldId id="4233" r:id="rId9"/>
    <p:sldId id="4234" r:id="rId10"/>
    <p:sldId id="4235" r:id="rId11"/>
    <p:sldId id="4236" r:id="rId12"/>
    <p:sldId id="4237" r:id="rId13"/>
    <p:sldId id="2147472389" r:id="rId14"/>
    <p:sldId id="4238" r:id="rId15"/>
    <p:sldId id="4207" r:id="rId16"/>
    <p:sldId id="2202" r:id="rId17"/>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 Rivero, Jaydira (NIH/NCI) [E]" initials="dRJ([" lastIdx="1" clrIdx="0">
    <p:extLst>
      <p:ext uri="{19B8F6BF-5375-455C-9EA6-DF929625EA0E}">
        <p15:presenceInfo xmlns:p15="http://schemas.microsoft.com/office/powerpoint/2012/main" userId="S::delriveroj@nih.gov::6ca90f83-dc9e-4af1-a3f6-1115e4475c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84D9B"/>
    <a:srgbClr val="7F768C"/>
    <a:srgbClr val="686FB2"/>
    <a:srgbClr val="8790E8"/>
    <a:srgbClr val="C6CFE7"/>
    <a:srgbClr val="8EDEDC"/>
    <a:srgbClr val="E8F5ED"/>
    <a:srgbClr val="45B0AE"/>
    <a:srgbClr val="C4F4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30" autoAdjust="0"/>
    <p:restoredTop sz="86735" autoAdjust="0"/>
  </p:normalViewPr>
  <p:slideViewPr>
    <p:cSldViewPr snapToGrid="0" snapToObjects="1">
      <p:cViewPr varScale="1">
        <p:scale>
          <a:sx n="128" d="100"/>
          <a:sy n="128" d="100"/>
        </p:scale>
        <p:origin x="176" y="472"/>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97" d="100"/>
          <a:sy n="97" d="100"/>
        </p:scale>
        <p:origin x="408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99F3A4-7CE6-7D4B-82F4-AAB0A89D24A0}" type="datetimeFigureOut">
              <a:rPr lang="en-US" smtClean="0"/>
              <a:t>7/19/24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93AD1B-1BAA-D548-ACF0-7463C0C7D0E7}" type="slidenum">
              <a:rPr lang="en-US" smtClean="0"/>
              <a:t>‹#›</a:t>
            </a:fld>
            <a:endParaRPr lang="en-US"/>
          </a:p>
        </p:txBody>
      </p:sp>
    </p:spTree>
    <p:extLst>
      <p:ext uri="{BB962C8B-B14F-4D97-AF65-F5344CB8AC3E}">
        <p14:creationId xmlns:p14="http://schemas.microsoft.com/office/powerpoint/2010/main" val="31968062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03C395-96D9-3549-B668-03A5D401BEEB}" type="datetimeFigureOut">
              <a:rPr lang="en-US" smtClean="0"/>
              <a:t>7/19/24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459DD9-C07A-0F4A-BE38-5AFB42BB2A68}" type="slidenum">
              <a:rPr lang="en-US" smtClean="0"/>
              <a:t>‹#›</a:t>
            </a:fld>
            <a:endParaRPr lang="en-US"/>
          </a:p>
        </p:txBody>
      </p:sp>
    </p:spTree>
    <p:extLst>
      <p:ext uri="{BB962C8B-B14F-4D97-AF65-F5344CB8AC3E}">
        <p14:creationId xmlns:p14="http://schemas.microsoft.com/office/powerpoint/2010/main" val="216105389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www.cancer.gov</a:t>
            </a:r>
            <a:r>
              <a:rPr lang="en-US" dirty="0"/>
              <a:t>/about-</a:t>
            </a:r>
            <a:r>
              <a:rPr lang="en-US" dirty="0" err="1"/>
              <a:t>nci</a:t>
            </a:r>
            <a:r>
              <a:rPr lang="en-US" dirty="0"/>
              <a:t>/organization/oar/</a:t>
            </a:r>
            <a:r>
              <a:rPr lang="en-US" dirty="0" err="1"/>
              <a:t>ncra</a:t>
            </a:r>
            <a:endParaRPr lang="en-US" dirty="0"/>
          </a:p>
          <a:p>
            <a:endParaRPr lang="en-US" dirty="0"/>
          </a:p>
          <a:p>
            <a:r>
              <a:rPr lang="en-US" dirty="0"/>
              <a:t>12 MINUTES</a:t>
            </a:r>
          </a:p>
        </p:txBody>
      </p:sp>
      <p:sp>
        <p:nvSpPr>
          <p:cNvPr id="4" name="Slide Number Placeholder 3"/>
          <p:cNvSpPr>
            <a:spLocks noGrp="1"/>
          </p:cNvSpPr>
          <p:nvPr>
            <p:ph type="sldNum" sz="quarter" idx="10"/>
          </p:nvPr>
        </p:nvSpPr>
        <p:spPr/>
        <p:txBody>
          <a:bodyPr/>
          <a:lstStyle/>
          <a:p>
            <a:fld id="{F1459DD9-C07A-0F4A-BE38-5AFB42BB2A68}" type="slidenum">
              <a:rPr lang="en-US" smtClean="0"/>
              <a:t>1</a:t>
            </a:fld>
            <a:endParaRPr lang="en-US"/>
          </a:p>
        </p:txBody>
      </p:sp>
    </p:spTree>
    <p:extLst>
      <p:ext uri="{BB962C8B-B14F-4D97-AF65-F5344CB8AC3E}">
        <p14:creationId xmlns:p14="http://schemas.microsoft.com/office/powerpoint/2010/main" val="1944546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459DD9-C07A-0F4A-BE38-5AFB42BB2A68}" type="slidenum">
              <a:rPr lang="en-US" smtClean="0"/>
              <a:t>13</a:t>
            </a:fld>
            <a:endParaRPr lang="en-US"/>
          </a:p>
        </p:txBody>
      </p:sp>
    </p:spTree>
    <p:extLst>
      <p:ext uri="{BB962C8B-B14F-4D97-AF65-F5344CB8AC3E}">
        <p14:creationId xmlns:p14="http://schemas.microsoft.com/office/powerpoint/2010/main" val="3324350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cs typeface="Calibri"/>
              </a:rPr>
              <a:t>Source: ESMO </a:t>
            </a:r>
          </a:p>
        </p:txBody>
      </p:sp>
      <p:sp>
        <p:nvSpPr>
          <p:cNvPr id="4" name="Slide Number Placeholder 3"/>
          <p:cNvSpPr>
            <a:spLocks noGrp="1"/>
          </p:cNvSpPr>
          <p:nvPr>
            <p:ph type="sldNum" sz="quarter" idx="5"/>
          </p:nvPr>
        </p:nvSpPr>
        <p:spPr/>
        <p:txBody>
          <a:bodyPr/>
          <a:lstStyle/>
          <a:p>
            <a:fld id="{5D4B07F2-9BB9-4189-AF23-278178A9AD14}" type="slidenum">
              <a:rPr lang="en-US"/>
              <a:t>2</a:t>
            </a:fld>
            <a:endParaRPr lang="en-US"/>
          </a:p>
        </p:txBody>
      </p:sp>
    </p:spTree>
    <p:extLst>
      <p:ext uri="{BB962C8B-B14F-4D97-AF65-F5344CB8AC3E}">
        <p14:creationId xmlns:p14="http://schemas.microsoft.com/office/powerpoint/2010/main" val="3106544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cs typeface="Calibri"/>
              </a:rPr>
              <a:t>Source: ESMO </a:t>
            </a:r>
          </a:p>
        </p:txBody>
      </p:sp>
      <p:sp>
        <p:nvSpPr>
          <p:cNvPr id="4" name="Slide Number Placeholder 3"/>
          <p:cNvSpPr>
            <a:spLocks noGrp="1"/>
          </p:cNvSpPr>
          <p:nvPr>
            <p:ph type="sldNum" sz="quarter" idx="5"/>
          </p:nvPr>
        </p:nvSpPr>
        <p:spPr/>
        <p:txBody>
          <a:bodyPr/>
          <a:lstStyle/>
          <a:p>
            <a:fld id="{5D4B07F2-9BB9-4189-AF23-278178A9AD14}" type="slidenum">
              <a:rPr lang="en-US"/>
              <a:t>3</a:t>
            </a:fld>
            <a:endParaRPr lang="en-US"/>
          </a:p>
        </p:txBody>
      </p:sp>
    </p:spTree>
    <p:extLst>
      <p:ext uri="{BB962C8B-B14F-4D97-AF65-F5344CB8AC3E}">
        <p14:creationId xmlns:p14="http://schemas.microsoft.com/office/powerpoint/2010/main" val="4059228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459DD9-C07A-0F4A-BE38-5AFB42BB2A68}" type="slidenum">
              <a:rPr lang="en-US" smtClean="0"/>
              <a:t>4</a:t>
            </a:fld>
            <a:endParaRPr lang="en-US"/>
          </a:p>
        </p:txBody>
      </p:sp>
    </p:spTree>
    <p:extLst>
      <p:ext uri="{BB962C8B-B14F-4D97-AF65-F5344CB8AC3E}">
        <p14:creationId xmlns:p14="http://schemas.microsoft.com/office/powerpoint/2010/main" val="4083295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459DD9-C07A-0F4A-BE38-5AFB42BB2A68}" type="slidenum">
              <a:rPr lang="en-US" smtClean="0"/>
              <a:t>5</a:t>
            </a:fld>
            <a:endParaRPr lang="en-US"/>
          </a:p>
        </p:txBody>
      </p:sp>
    </p:spTree>
    <p:extLst>
      <p:ext uri="{BB962C8B-B14F-4D97-AF65-F5344CB8AC3E}">
        <p14:creationId xmlns:p14="http://schemas.microsoft.com/office/powerpoint/2010/main" val="3113526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459DD9-C07A-0F4A-BE38-5AFB42BB2A68}" type="slidenum">
              <a:rPr lang="en-US" smtClean="0"/>
              <a:t>6</a:t>
            </a:fld>
            <a:endParaRPr lang="en-US"/>
          </a:p>
        </p:txBody>
      </p:sp>
    </p:spTree>
    <p:extLst>
      <p:ext uri="{BB962C8B-B14F-4D97-AF65-F5344CB8AC3E}">
        <p14:creationId xmlns:p14="http://schemas.microsoft.com/office/powerpoint/2010/main" val="1825346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459DD9-C07A-0F4A-BE38-5AFB42BB2A68}" type="slidenum">
              <a:rPr lang="en-US" smtClean="0"/>
              <a:t>7</a:t>
            </a:fld>
            <a:endParaRPr lang="en-US"/>
          </a:p>
        </p:txBody>
      </p:sp>
    </p:spTree>
    <p:extLst>
      <p:ext uri="{BB962C8B-B14F-4D97-AF65-F5344CB8AC3E}">
        <p14:creationId xmlns:p14="http://schemas.microsoft.com/office/powerpoint/2010/main" val="1172502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459DD9-C07A-0F4A-BE38-5AFB42BB2A68}" type="slidenum">
              <a:rPr lang="en-US" smtClean="0"/>
              <a:t>9</a:t>
            </a:fld>
            <a:endParaRPr lang="en-US"/>
          </a:p>
        </p:txBody>
      </p:sp>
    </p:spTree>
    <p:extLst>
      <p:ext uri="{BB962C8B-B14F-4D97-AF65-F5344CB8AC3E}">
        <p14:creationId xmlns:p14="http://schemas.microsoft.com/office/powerpoint/2010/main" val="3199948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459DD9-C07A-0F4A-BE38-5AFB42BB2A68}" type="slidenum">
              <a:rPr lang="en-US" smtClean="0"/>
              <a:t>10</a:t>
            </a:fld>
            <a:endParaRPr lang="en-US"/>
          </a:p>
        </p:txBody>
      </p:sp>
    </p:spTree>
    <p:extLst>
      <p:ext uri="{BB962C8B-B14F-4D97-AF65-F5344CB8AC3E}">
        <p14:creationId xmlns:p14="http://schemas.microsoft.com/office/powerpoint/2010/main" val="3624854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Title Slide">
    <p:bg>
      <p:bgPr>
        <a:solidFill>
          <a:schemeClr val="bg1"/>
        </a:solidFill>
        <a:effectLst/>
      </p:bgPr>
    </p:bg>
    <p:spTree>
      <p:nvGrpSpPr>
        <p:cNvPr id="1" name=""/>
        <p:cNvGrpSpPr/>
        <p:nvPr/>
      </p:nvGrpSpPr>
      <p:grpSpPr>
        <a:xfrm>
          <a:off x="0" y="0"/>
          <a:ext cx="0" cy="0"/>
          <a:chOff x="0" y="0"/>
          <a:chExt cx="0" cy="0"/>
        </a:xfrm>
      </p:grpSpPr>
      <p:sp>
        <p:nvSpPr>
          <p:cNvPr id="13" name="Pentagon 12"/>
          <p:cNvSpPr>
            <a:spLocks noChangeAspect="1"/>
          </p:cNvSpPr>
          <p:nvPr userDrawn="1"/>
        </p:nvSpPr>
        <p:spPr>
          <a:xfrm>
            <a:off x="1177110" y="0"/>
            <a:ext cx="2872114" cy="5148072"/>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Pentagon 13"/>
          <p:cNvSpPr>
            <a:spLocks noChangeAspect="1"/>
          </p:cNvSpPr>
          <p:nvPr userDrawn="1"/>
        </p:nvSpPr>
        <p:spPr>
          <a:xfrm>
            <a:off x="0" y="0"/>
            <a:ext cx="2872114" cy="5148072"/>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ctrTitle" hasCustomPrompt="1"/>
          </p:nvPr>
        </p:nvSpPr>
        <p:spPr>
          <a:xfrm>
            <a:off x="685800" y="1228725"/>
            <a:ext cx="7772400" cy="1370882"/>
          </a:xfrm>
        </p:spPr>
        <p:txBody>
          <a:bodyPr lIns="0" tIns="0" rIns="0" bIns="0" anchor="b">
            <a:noAutofit/>
          </a:bodyPr>
          <a:lstStyle>
            <a:lvl1pPr algn="r">
              <a:defRPr sz="2800" b="0" i="0">
                <a:solidFill>
                  <a:srgbClr val="123E57"/>
                </a:solidFill>
                <a:latin typeface="Arial"/>
                <a:cs typeface="Arial"/>
              </a:defRPr>
            </a:lvl1pPr>
          </a:lstStyle>
          <a:p>
            <a:r>
              <a:rPr lang="en-US" dirty="0"/>
              <a:t>Title of the presentation</a:t>
            </a:r>
          </a:p>
        </p:txBody>
      </p:sp>
      <p:sp>
        <p:nvSpPr>
          <p:cNvPr id="11" name="Subtitle 2"/>
          <p:cNvSpPr>
            <a:spLocks noGrp="1"/>
          </p:cNvSpPr>
          <p:nvPr>
            <p:ph type="subTitle" idx="1" hasCustomPrompt="1"/>
          </p:nvPr>
        </p:nvSpPr>
        <p:spPr>
          <a:xfrm>
            <a:off x="685800" y="2674620"/>
            <a:ext cx="7772400" cy="514782"/>
          </a:xfrm>
        </p:spPr>
        <p:txBody>
          <a:bodyPr lIns="0" tIns="0" rIns="0" bIns="0" anchor="t">
            <a:noAutofit/>
          </a:bodyPr>
          <a:lstStyle>
            <a:lvl1pPr marL="0" indent="0" algn="r">
              <a:buNone/>
              <a:defRPr sz="1400" b="0" i="1" spc="100">
                <a:solidFill>
                  <a:schemeClr val="accent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 </a:t>
            </a:r>
          </a:p>
        </p:txBody>
      </p:sp>
      <p:pic>
        <p:nvPicPr>
          <p:cNvPr id="12" name="Picture 11" descr="NCI-Logo-Color.pn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457201" y="4282743"/>
            <a:ext cx="3993515" cy="381000"/>
          </a:xfrm>
          <a:prstGeom prst="rect">
            <a:avLst/>
          </a:prstGeom>
        </p:spPr>
      </p:pic>
      <p:sp>
        <p:nvSpPr>
          <p:cNvPr id="8" name="Date Placeholder 3"/>
          <p:cNvSpPr>
            <a:spLocks noGrp="1"/>
          </p:cNvSpPr>
          <p:nvPr>
            <p:ph type="dt" sz="half" idx="2"/>
          </p:nvPr>
        </p:nvSpPr>
        <p:spPr>
          <a:xfrm>
            <a:off x="6400800" y="4297680"/>
            <a:ext cx="2286000" cy="356616"/>
          </a:xfrm>
          <a:prstGeom prst="rect">
            <a:avLst/>
          </a:prstGeom>
        </p:spPr>
        <p:txBody>
          <a:bodyPr vert="horz" lIns="0" tIns="0" rIns="0" bIns="0" rtlCol="0" anchor="ctr"/>
          <a:lstStyle>
            <a:lvl1pPr algn="r" fontAlgn="auto">
              <a:spcBef>
                <a:spcPts val="0"/>
              </a:spcBef>
              <a:spcAft>
                <a:spcPts val="0"/>
              </a:spcAft>
              <a:defRPr sz="1400" smtClean="0">
                <a:solidFill>
                  <a:srgbClr val="000000"/>
                </a:solidFill>
                <a:latin typeface="+mn-lt"/>
                <a:ea typeface="+mn-ea"/>
                <a:cs typeface="SapientSansRegular"/>
              </a:defRPr>
            </a:lvl1pPr>
          </a:lstStyle>
          <a:p>
            <a:pPr>
              <a:defRPr/>
            </a:pPr>
            <a:fld id="{646BEAE4-16B3-0744-BFCA-11CE0C224282}" type="datetime4">
              <a:rPr lang="en-US" smtClean="0"/>
              <a:t>July 19, 2024</a:t>
            </a:fld>
            <a:endParaRPr lang="en-US" dirty="0"/>
          </a:p>
        </p:txBody>
      </p:sp>
    </p:spTree>
    <p:extLst>
      <p:ext uri="{BB962C8B-B14F-4D97-AF65-F5344CB8AC3E}">
        <p14:creationId xmlns:p14="http://schemas.microsoft.com/office/powerpoint/2010/main" val="2474676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umn Righ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 y="4864608"/>
            <a:ext cx="1916888" cy="182880"/>
          </a:xfrm>
          <a:prstGeom prst="rect">
            <a:avLst/>
          </a:prstGeom>
        </p:spPr>
      </p:pic>
      <p:sp>
        <p:nvSpPr>
          <p:cNvPr id="6" name="Content Placeholder 2"/>
          <p:cNvSpPr>
            <a:spLocks noGrp="1"/>
          </p:cNvSpPr>
          <p:nvPr>
            <p:ph sz="quarter" idx="11"/>
          </p:nvPr>
        </p:nvSpPr>
        <p:spPr>
          <a:xfrm>
            <a:off x="4550981" y="1069975"/>
            <a:ext cx="4108387" cy="360045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2"/>
          </p:nvPr>
        </p:nvSpPr>
        <p:spPr>
          <a:xfrm>
            <a:off x="493776" y="1069975"/>
            <a:ext cx="3897313" cy="3600450"/>
          </a:xfrm>
        </p:spPr>
        <p:txBody>
          <a:bodyPr anchor="ctr"/>
          <a:lstStyle>
            <a:lvl1pPr marL="0" indent="0" algn="ctr">
              <a:buFontTx/>
              <a:buNone/>
              <a:defRPr/>
            </a:lvl1pPr>
          </a:lstStyle>
          <a:p>
            <a:pPr lvl="0"/>
            <a:r>
              <a:rPr lang="en-US"/>
              <a:t>Click to edit Master text styles</a:t>
            </a:r>
          </a:p>
        </p:txBody>
      </p:sp>
      <p:sp>
        <p:nvSpPr>
          <p:cNvPr id="8" name="Pentagon 7">
            <a:extLst>
              <a:ext uri="{FF2B5EF4-FFF2-40B4-BE49-F238E27FC236}">
                <a16:creationId xmlns:a16="http://schemas.microsoft.com/office/drawing/2014/main" id="{2B2209B7-863A-704F-BC89-4E3CE8448901}"/>
              </a:ext>
            </a:extLst>
          </p:cNvPr>
          <p:cNvSpPr>
            <a:spLocks noChangeAspect="1"/>
          </p:cNvSpPr>
          <p:nvPr userDrawn="1"/>
        </p:nvSpPr>
        <p:spPr>
          <a:xfrm>
            <a:off x="0" y="0"/>
            <a:ext cx="2872114" cy="5148072"/>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C511F6A2-944A-0A40-B37E-4D96B5C67B69}"/>
              </a:ext>
            </a:extLst>
          </p:cNvPr>
          <p:cNvGrpSpPr/>
          <p:nvPr userDrawn="1"/>
        </p:nvGrpSpPr>
        <p:grpSpPr>
          <a:xfrm>
            <a:off x="0" y="0"/>
            <a:ext cx="4049224" cy="5148072"/>
            <a:chOff x="0" y="0"/>
            <a:chExt cx="4049224" cy="5148072"/>
          </a:xfrm>
        </p:grpSpPr>
        <p:sp>
          <p:nvSpPr>
            <p:cNvPr id="10" name="Pentagon 9">
              <a:extLst>
                <a:ext uri="{FF2B5EF4-FFF2-40B4-BE49-F238E27FC236}">
                  <a16:creationId xmlns:a16="http://schemas.microsoft.com/office/drawing/2014/main" id="{D77DA624-ECE4-074C-BEB0-BC7760A7D71D}"/>
                </a:ext>
              </a:extLst>
            </p:cNvPr>
            <p:cNvSpPr>
              <a:spLocks noChangeAspect="1"/>
            </p:cNvSpPr>
            <p:nvPr userDrawn="1"/>
          </p:nvSpPr>
          <p:spPr>
            <a:xfrm>
              <a:off x="1177110" y="0"/>
              <a:ext cx="2872114" cy="5148072"/>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entagon 10">
              <a:extLst>
                <a:ext uri="{FF2B5EF4-FFF2-40B4-BE49-F238E27FC236}">
                  <a16:creationId xmlns:a16="http://schemas.microsoft.com/office/drawing/2014/main" id="{8291B5A9-B2A7-F441-A5EA-41F37D0F05C7}"/>
                </a:ext>
              </a:extLst>
            </p:cNvPr>
            <p:cNvSpPr>
              <a:spLocks noChangeAspect="1"/>
            </p:cNvSpPr>
            <p:nvPr userDrawn="1"/>
          </p:nvSpPr>
          <p:spPr>
            <a:xfrm>
              <a:off x="0" y="0"/>
              <a:ext cx="2872114" cy="5148072"/>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03202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umn Righ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5" name="Content Placeholder 2"/>
          <p:cNvSpPr>
            <a:spLocks noGrp="1"/>
          </p:cNvSpPr>
          <p:nvPr>
            <p:ph sz="quarter" idx="11"/>
          </p:nvPr>
        </p:nvSpPr>
        <p:spPr>
          <a:xfrm>
            <a:off x="4550981" y="1069975"/>
            <a:ext cx="4108387" cy="360045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2"/>
          </p:nvPr>
        </p:nvSpPr>
        <p:spPr>
          <a:xfrm>
            <a:off x="493776" y="1069975"/>
            <a:ext cx="3897313" cy="3600450"/>
          </a:xfrm>
        </p:spPr>
        <p:txBody>
          <a:bodyPr anchor="ctr"/>
          <a:lstStyle>
            <a:lvl1pPr marL="0" indent="0" algn="ctr">
              <a:buFontTx/>
              <a:buNone/>
              <a:defRPr/>
            </a:lvl1pPr>
          </a:lstStyle>
          <a:p>
            <a:pPr lvl="0"/>
            <a:r>
              <a:rPr lang="en-US"/>
              <a:t>Click to edit Master text styles</a:t>
            </a:r>
          </a:p>
        </p:txBody>
      </p:sp>
      <p:sp>
        <p:nvSpPr>
          <p:cNvPr id="7" name="Pentagon 6">
            <a:extLst>
              <a:ext uri="{FF2B5EF4-FFF2-40B4-BE49-F238E27FC236}">
                <a16:creationId xmlns:a16="http://schemas.microsoft.com/office/drawing/2014/main" id="{F1527EC0-9B2E-D946-84F8-24A460F47BB2}"/>
              </a:ext>
            </a:extLst>
          </p:cNvPr>
          <p:cNvSpPr>
            <a:spLocks noChangeAspect="1"/>
          </p:cNvSpPr>
          <p:nvPr userDrawn="1"/>
        </p:nvSpPr>
        <p:spPr>
          <a:xfrm>
            <a:off x="0" y="0"/>
            <a:ext cx="2872114" cy="5148072"/>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0A95E482-17C7-FA43-A6B4-C3121BDB18F6}"/>
              </a:ext>
            </a:extLst>
          </p:cNvPr>
          <p:cNvGrpSpPr/>
          <p:nvPr userDrawn="1"/>
        </p:nvGrpSpPr>
        <p:grpSpPr>
          <a:xfrm>
            <a:off x="0" y="0"/>
            <a:ext cx="4049224" cy="5148072"/>
            <a:chOff x="0" y="0"/>
            <a:chExt cx="4049224" cy="5148072"/>
          </a:xfrm>
        </p:grpSpPr>
        <p:sp>
          <p:nvSpPr>
            <p:cNvPr id="9" name="Pentagon 8">
              <a:extLst>
                <a:ext uri="{FF2B5EF4-FFF2-40B4-BE49-F238E27FC236}">
                  <a16:creationId xmlns:a16="http://schemas.microsoft.com/office/drawing/2014/main" id="{E8858EF4-7ED9-6E4F-A9D1-E8078A99BF51}"/>
                </a:ext>
              </a:extLst>
            </p:cNvPr>
            <p:cNvSpPr>
              <a:spLocks noChangeAspect="1"/>
            </p:cNvSpPr>
            <p:nvPr userDrawn="1"/>
          </p:nvSpPr>
          <p:spPr>
            <a:xfrm>
              <a:off x="1177110" y="0"/>
              <a:ext cx="2872114" cy="5148072"/>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entagon 9">
              <a:extLst>
                <a:ext uri="{FF2B5EF4-FFF2-40B4-BE49-F238E27FC236}">
                  <a16:creationId xmlns:a16="http://schemas.microsoft.com/office/drawing/2014/main" id="{33D2994B-B301-9D4E-BA1E-A0A8FB499D56}"/>
                </a:ext>
              </a:extLst>
            </p:cNvPr>
            <p:cNvSpPr>
              <a:spLocks noChangeAspect="1"/>
            </p:cNvSpPr>
            <p:nvPr userDrawn="1"/>
          </p:nvSpPr>
          <p:spPr>
            <a:xfrm>
              <a:off x="0" y="0"/>
              <a:ext cx="2872114" cy="5148072"/>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3747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Graphic —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0"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1" name="Picture 10" descr="NCI-Logo-Gray-Knock-NE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 y="4864608"/>
            <a:ext cx="1916888" cy="182880"/>
          </a:xfrm>
          <a:prstGeom prst="rect">
            <a:avLst/>
          </a:prstGeom>
        </p:spPr>
      </p:pic>
      <p:sp>
        <p:nvSpPr>
          <p:cNvPr id="5" name="Pentagon 4">
            <a:extLst>
              <a:ext uri="{FF2B5EF4-FFF2-40B4-BE49-F238E27FC236}">
                <a16:creationId xmlns:a16="http://schemas.microsoft.com/office/drawing/2014/main" id="{EB93E4D7-D195-1E4C-9EED-B085FB1786B6}"/>
              </a:ext>
            </a:extLst>
          </p:cNvPr>
          <p:cNvSpPr>
            <a:spLocks noChangeAspect="1"/>
          </p:cNvSpPr>
          <p:nvPr userDrawn="1"/>
        </p:nvSpPr>
        <p:spPr>
          <a:xfrm>
            <a:off x="0" y="0"/>
            <a:ext cx="2872114" cy="5148072"/>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5E4FC0D-5815-8B40-AAEA-6662A4BE5D28}"/>
              </a:ext>
            </a:extLst>
          </p:cNvPr>
          <p:cNvGrpSpPr/>
          <p:nvPr userDrawn="1"/>
        </p:nvGrpSpPr>
        <p:grpSpPr>
          <a:xfrm>
            <a:off x="0" y="0"/>
            <a:ext cx="4049224" cy="5148072"/>
            <a:chOff x="0" y="0"/>
            <a:chExt cx="4049224" cy="5148072"/>
          </a:xfrm>
        </p:grpSpPr>
        <p:sp>
          <p:nvSpPr>
            <p:cNvPr id="7" name="Pentagon 6">
              <a:extLst>
                <a:ext uri="{FF2B5EF4-FFF2-40B4-BE49-F238E27FC236}">
                  <a16:creationId xmlns:a16="http://schemas.microsoft.com/office/drawing/2014/main" id="{9B1AA10C-ACA7-3D43-9262-6AAE090A1759}"/>
                </a:ext>
              </a:extLst>
            </p:cNvPr>
            <p:cNvSpPr>
              <a:spLocks noChangeAspect="1"/>
            </p:cNvSpPr>
            <p:nvPr userDrawn="1"/>
          </p:nvSpPr>
          <p:spPr>
            <a:xfrm>
              <a:off x="1177110" y="0"/>
              <a:ext cx="2872114" cy="5148072"/>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Pentagon 7">
              <a:extLst>
                <a:ext uri="{FF2B5EF4-FFF2-40B4-BE49-F238E27FC236}">
                  <a16:creationId xmlns:a16="http://schemas.microsoft.com/office/drawing/2014/main" id="{D5ADC8DA-2C18-8A4E-9FE1-97D5ACB8EE53}"/>
                </a:ext>
              </a:extLst>
            </p:cNvPr>
            <p:cNvSpPr>
              <a:spLocks noChangeAspect="1"/>
            </p:cNvSpPr>
            <p:nvPr userDrawn="1"/>
          </p:nvSpPr>
          <p:spPr>
            <a:xfrm>
              <a:off x="0" y="0"/>
              <a:ext cx="2872114" cy="5148072"/>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71114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Graphic — No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0"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4" name="Pentagon 3">
            <a:extLst>
              <a:ext uri="{FF2B5EF4-FFF2-40B4-BE49-F238E27FC236}">
                <a16:creationId xmlns:a16="http://schemas.microsoft.com/office/drawing/2014/main" id="{CAA36FE6-C7BA-134A-A886-B751565FF562}"/>
              </a:ext>
            </a:extLst>
          </p:cNvPr>
          <p:cNvSpPr>
            <a:spLocks noChangeAspect="1"/>
          </p:cNvSpPr>
          <p:nvPr userDrawn="1"/>
        </p:nvSpPr>
        <p:spPr>
          <a:xfrm>
            <a:off x="0" y="0"/>
            <a:ext cx="2872114" cy="5148072"/>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B6873F5E-5F26-3F48-B258-816F3F2F41B8}"/>
              </a:ext>
            </a:extLst>
          </p:cNvPr>
          <p:cNvGrpSpPr/>
          <p:nvPr userDrawn="1"/>
        </p:nvGrpSpPr>
        <p:grpSpPr>
          <a:xfrm>
            <a:off x="0" y="0"/>
            <a:ext cx="4049224" cy="5148072"/>
            <a:chOff x="0" y="0"/>
            <a:chExt cx="4049224" cy="5148072"/>
          </a:xfrm>
        </p:grpSpPr>
        <p:sp>
          <p:nvSpPr>
            <p:cNvPr id="6" name="Pentagon 5">
              <a:extLst>
                <a:ext uri="{FF2B5EF4-FFF2-40B4-BE49-F238E27FC236}">
                  <a16:creationId xmlns:a16="http://schemas.microsoft.com/office/drawing/2014/main" id="{2037DECB-C5E5-AA40-9F29-654B58C50845}"/>
                </a:ext>
              </a:extLst>
            </p:cNvPr>
            <p:cNvSpPr>
              <a:spLocks noChangeAspect="1"/>
            </p:cNvSpPr>
            <p:nvPr userDrawn="1"/>
          </p:nvSpPr>
          <p:spPr>
            <a:xfrm>
              <a:off x="1177110" y="0"/>
              <a:ext cx="2872114" cy="5148072"/>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Pentagon 6">
              <a:extLst>
                <a:ext uri="{FF2B5EF4-FFF2-40B4-BE49-F238E27FC236}">
                  <a16:creationId xmlns:a16="http://schemas.microsoft.com/office/drawing/2014/main" id="{F05CF802-D7CD-F440-A143-A3639680877D}"/>
                </a:ext>
              </a:extLst>
            </p:cNvPr>
            <p:cNvSpPr>
              <a:spLocks noChangeAspect="1"/>
            </p:cNvSpPr>
            <p:nvPr userDrawn="1"/>
          </p:nvSpPr>
          <p:spPr>
            <a:xfrm>
              <a:off x="0" y="0"/>
              <a:ext cx="2872114" cy="5148072"/>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7762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Footer">
    <p:spTree>
      <p:nvGrpSpPr>
        <p:cNvPr id="1" name=""/>
        <p:cNvGrpSpPr/>
        <p:nvPr/>
      </p:nvGrpSpPr>
      <p:grpSpPr>
        <a:xfrm>
          <a:off x="0" y="0"/>
          <a:ext cx="0" cy="0"/>
          <a:chOff x="0" y="0"/>
          <a:chExt cx="0" cy="0"/>
        </a:xfrm>
      </p:grpSpPr>
      <p:sp>
        <p:nvSpPr>
          <p:cNvPr id="11"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2" name="Picture 11" descr="NCI-Logo-Gray-Knock-NE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 y="4864608"/>
            <a:ext cx="1916888" cy="182880"/>
          </a:xfrm>
          <a:prstGeom prst="rect">
            <a:avLst/>
          </a:prstGeom>
        </p:spPr>
      </p:pic>
      <p:sp>
        <p:nvSpPr>
          <p:cNvPr id="4" name="Pentagon 3">
            <a:extLst>
              <a:ext uri="{FF2B5EF4-FFF2-40B4-BE49-F238E27FC236}">
                <a16:creationId xmlns:a16="http://schemas.microsoft.com/office/drawing/2014/main" id="{8722019F-5E79-5E49-A1B0-72582D84A47B}"/>
              </a:ext>
            </a:extLst>
          </p:cNvPr>
          <p:cNvSpPr>
            <a:spLocks noChangeAspect="1"/>
          </p:cNvSpPr>
          <p:nvPr userDrawn="1"/>
        </p:nvSpPr>
        <p:spPr>
          <a:xfrm>
            <a:off x="0" y="0"/>
            <a:ext cx="2872114" cy="5148072"/>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10F4CB75-DCA5-524E-A548-3369C6970A8A}"/>
              </a:ext>
            </a:extLst>
          </p:cNvPr>
          <p:cNvGrpSpPr/>
          <p:nvPr userDrawn="1"/>
        </p:nvGrpSpPr>
        <p:grpSpPr>
          <a:xfrm>
            <a:off x="0" y="0"/>
            <a:ext cx="4049224" cy="5148072"/>
            <a:chOff x="0" y="0"/>
            <a:chExt cx="4049224" cy="5148072"/>
          </a:xfrm>
        </p:grpSpPr>
        <p:sp>
          <p:nvSpPr>
            <p:cNvPr id="6" name="Pentagon 5">
              <a:extLst>
                <a:ext uri="{FF2B5EF4-FFF2-40B4-BE49-F238E27FC236}">
                  <a16:creationId xmlns:a16="http://schemas.microsoft.com/office/drawing/2014/main" id="{7DCB939E-9748-2842-BEDF-F689E0209F8B}"/>
                </a:ext>
              </a:extLst>
            </p:cNvPr>
            <p:cNvSpPr>
              <a:spLocks noChangeAspect="1"/>
            </p:cNvSpPr>
            <p:nvPr userDrawn="1"/>
          </p:nvSpPr>
          <p:spPr>
            <a:xfrm>
              <a:off x="1177110" y="0"/>
              <a:ext cx="2872114" cy="5148072"/>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Pentagon 6">
              <a:extLst>
                <a:ext uri="{FF2B5EF4-FFF2-40B4-BE49-F238E27FC236}">
                  <a16:creationId xmlns:a16="http://schemas.microsoft.com/office/drawing/2014/main" id="{18BB4FC7-8455-A343-B318-43D240572055}"/>
                </a:ext>
              </a:extLst>
            </p:cNvPr>
            <p:cNvSpPr>
              <a:spLocks noChangeAspect="1"/>
            </p:cNvSpPr>
            <p:nvPr userDrawn="1"/>
          </p:nvSpPr>
          <p:spPr>
            <a:xfrm>
              <a:off x="0" y="0"/>
              <a:ext cx="2872114" cy="5148072"/>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0957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No Footer">
    <p:spTree>
      <p:nvGrpSpPr>
        <p:cNvPr id="1" name=""/>
        <p:cNvGrpSpPr/>
        <p:nvPr/>
      </p:nvGrpSpPr>
      <p:grpSpPr>
        <a:xfrm>
          <a:off x="0" y="0"/>
          <a:ext cx="0" cy="0"/>
          <a:chOff x="0" y="0"/>
          <a:chExt cx="0" cy="0"/>
        </a:xfrm>
      </p:grpSpPr>
      <p:sp>
        <p:nvSpPr>
          <p:cNvPr id="3"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4" name="Pentagon 3">
            <a:extLst>
              <a:ext uri="{FF2B5EF4-FFF2-40B4-BE49-F238E27FC236}">
                <a16:creationId xmlns:a16="http://schemas.microsoft.com/office/drawing/2014/main" id="{EBBCF716-BDD8-5349-922C-FC06D17576BE}"/>
              </a:ext>
            </a:extLst>
          </p:cNvPr>
          <p:cNvSpPr>
            <a:spLocks noChangeAspect="1"/>
          </p:cNvSpPr>
          <p:nvPr userDrawn="1"/>
        </p:nvSpPr>
        <p:spPr>
          <a:xfrm>
            <a:off x="0" y="0"/>
            <a:ext cx="2872114" cy="5148072"/>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610AACDB-60B8-C740-AA01-ECCD642F6D93}"/>
              </a:ext>
            </a:extLst>
          </p:cNvPr>
          <p:cNvGrpSpPr/>
          <p:nvPr userDrawn="1"/>
        </p:nvGrpSpPr>
        <p:grpSpPr>
          <a:xfrm>
            <a:off x="0" y="0"/>
            <a:ext cx="4049224" cy="5148072"/>
            <a:chOff x="0" y="0"/>
            <a:chExt cx="4049224" cy="5148072"/>
          </a:xfrm>
        </p:grpSpPr>
        <p:sp>
          <p:nvSpPr>
            <p:cNvPr id="6" name="Pentagon 5">
              <a:extLst>
                <a:ext uri="{FF2B5EF4-FFF2-40B4-BE49-F238E27FC236}">
                  <a16:creationId xmlns:a16="http://schemas.microsoft.com/office/drawing/2014/main" id="{8D6BDF1A-E733-024D-93CA-0F98EF1615BD}"/>
                </a:ext>
              </a:extLst>
            </p:cNvPr>
            <p:cNvSpPr>
              <a:spLocks noChangeAspect="1"/>
            </p:cNvSpPr>
            <p:nvPr userDrawn="1"/>
          </p:nvSpPr>
          <p:spPr>
            <a:xfrm>
              <a:off x="1177110" y="0"/>
              <a:ext cx="2872114" cy="5148072"/>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Pentagon 6">
              <a:extLst>
                <a:ext uri="{FF2B5EF4-FFF2-40B4-BE49-F238E27FC236}">
                  <a16:creationId xmlns:a16="http://schemas.microsoft.com/office/drawing/2014/main" id="{30A31064-DB80-B14D-A761-A12478A3B978}"/>
                </a:ext>
              </a:extLst>
            </p:cNvPr>
            <p:cNvSpPr>
              <a:spLocks noChangeAspect="1"/>
            </p:cNvSpPr>
            <p:nvPr userDrawn="1"/>
          </p:nvSpPr>
          <p:spPr>
            <a:xfrm>
              <a:off x="0" y="0"/>
              <a:ext cx="2872114" cy="5148072"/>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07219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White">
    <p:bg>
      <p:bgPr>
        <a:solidFill>
          <a:schemeClr val="bg1"/>
        </a:solidFill>
        <a:effectLst/>
      </p:bgPr>
    </p:bg>
    <p:spTree>
      <p:nvGrpSpPr>
        <p:cNvPr id="1" name=""/>
        <p:cNvGrpSpPr/>
        <p:nvPr/>
      </p:nvGrpSpPr>
      <p:grpSpPr>
        <a:xfrm>
          <a:off x="0" y="0"/>
          <a:ext cx="0" cy="0"/>
          <a:chOff x="0" y="0"/>
          <a:chExt cx="0" cy="0"/>
        </a:xfrm>
      </p:grpSpPr>
      <p:sp>
        <p:nvSpPr>
          <p:cNvPr id="10" name="Pentagon 9"/>
          <p:cNvSpPr/>
          <p:nvPr userDrawn="1"/>
        </p:nvSpPr>
        <p:spPr>
          <a:xfrm>
            <a:off x="0" y="0"/>
            <a:ext cx="8458198" cy="5143500"/>
          </a:xfrm>
          <a:prstGeom prst="homePlate">
            <a:avLst>
              <a:gd name="adj" fmla="val 20935"/>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entagon 10"/>
          <p:cNvSpPr/>
          <p:nvPr userDrawn="1"/>
        </p:nvSpPr>
        <p:spPr>
          <a:xfrm>
            <a:off x="0" y="0"/>
            <a:ext cx="7289798" cy="5143500"/>
          </a:xfrm>
          <a:prstGeom prst="homePlate">
            <a:avLst>
              <a:gd name="adj" fmla="val 20935"/>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a:grpSpLocks noChangeAspect="1"/>
          </p:cNvGrpSpPr>
          <p:nvPr userDrawn="1"/>
        </p:nvGrpSpPr>
        <p:grpSpPr>
          <a:xfrm>
            <a:off x="2990088" y="2148840"/>
            <a:ext cx="3163776" cy="813435"/>
            <a:chOff x="2333626" y="1990725"/>
            <a:chExt cx="4519680" cy="1162050"/>
          </a:xfrm>
        </p:grpSpPr>
        <p:pic>
          <p:nvPicPr>
            <p:cNvPr id="3" name="Picture 2" descr="4_hhs_logo_gray.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33626" y="1990725"/>
              <a:ext cx="1162050" cy="1162050"/>
            </a:xfrm>
            <a:prstGeom prst="rect">
              <a:avLst/>
            </a:prstGeom>
          </p:spPr>
        </p:pic>
        <p:pic>
          <p:nvPicPr>
            <p:cNvPr id="6" name="Picture 5" descr="NCI-Logo-Stack-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33805" y="2133600"/>
              <a:ext cx="3119501" cy="852170"/>
            </a:xfrm>
            <a:prstGeom prst="rect">
              <a:avLst/>
            </a:prstGeom>
          </p:spPr>
        </p:pic>
      </p:grpSp>
      <p:sp>
        <p:nvSpPr>
          <p:cNvPr id="7" name="TextBox 13"/>
          <p:cNvSpPr txBox="1">
            <a:spLocks noChangeArrowheads="1"/>
          </p:cNvSpPr>
          <p:nvPr userDrawn="1"/>
        </p:nvSpPr>
        <p:spPr bwMode="auto">
          <a:xfrm>
            <a:off x="1996889" y="4356100"/>
            <a:ext cx="518673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600" b="1" dirty="0" err="1">
                <a:solidFill>
                  <a:srgbClr val="606060"/>
                </a:solidFill>
                <a:latin typeface="Arial" charset="0"/>
              </a:rPr>
              <a:t>www.cancer.gov</a:t>
            </a:r>
            <a:r>
              <a:rPr lang="en-US" sz="1600" b="1" dirty="0">
                <a:solidFill>
                  <a:srgbClr val="606060"/>
                </a:solidFill>
                <a:latin typeface="Arial" charset="0"/>
              </a:rPr>
              <a:t>                 </a:t>
            </a:r>
            <a:r>
              <a:rPr lang="en-US" sz="1600" b="1" dirty="0" err="1">
                <a:solidFill>
                  <a:srgbClr val="606060"/>
                </a:solidFill>
                <a:latin typeface="Arial" charset="0"/>
              </a:rPr>
              <a:t>www.cancer.gov</a:t>
            </a:r>
            <a:r>
              <a:rPr lang="en-US" sz="1600" b="1" dirty="0">
                <a:solidFill>
                  <a:srgbClr val="606060"/>
                </a:solidFill>
                <a:latin typeface="Arial" charset="0"/>
              </a:rPr>
              <a:t>/</a:t>
            </a:r>
            <a:r>
              <a:rPr lang="en-US" sz="1600" b="1" dirty="0" err="1">
                <a:solidFill>
                  <a:srgbClr val="606060"/>
                </a:solidFill>
                <a:latin typeface="Arial" charset="0"/>
              </a:rPr>
              <a:t>espanol</a:t>
            </a:r>
            <a:endParaRPr lang="en-US" sz="1600" b="1" dirty="0">
              <a:solidFill>
                <a:srgbClr val="606060"/>
              </a:solidFill>
              <a:latin typeface="Arial" charset="0"/>
            </a:endParaRPr>
          </a:p>
        </p:txBody>
      </p:sp>
    </p:spTree>
    <p:extLst>
      <p:ext uri="{BB962C8B-B14F-4D97-AF65-F5344CB8AC3E}">
        <p14:creationId xmlns:p14="http://schemas.microsoft.com/office/powerpoint/2010/main" val="2837012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677D4-32E0-F444-A0A7-3FB60D3B942D}" type="datetimeFigureOut">
              <a:rPr lang="en-US" smtClean="0"/>
              <a:t>7/19/24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62133-ACD3-D449-BED4-B4BDA042E326}" type="slidenum">
              <a:rPr lang="en-US" smtClean="0"/>
              <a:t>‹#›</a:t>
            </a:fld>
            <a:endParaRPr lang="en-US"/>
          </a:p>
        </p:txBody>
      </p:sp>
      <p:pic>
        <p:nvPicPr>
          <p:cNvPr id="7" name="Picture 6" descr="NCI-Logo-Gray-Knock-NEW.png">
            <a:extLst>
              <a:ext uri="{FF2B5EF4-FFF2-40B4-BE49-F238E27FC236}">
                <a16:creationId xmlns:a16="http://schemas.microsoft.com/office/drawing/2014/main" id="{0A796796-2BBF-C045-ABFD-41C68F29B7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 y="4864608"/>
            <a:ext cx="1916888" cy="182880"/>
          </a:xfrm>
          <a:prstGeom prst="rect">
            <a:avLst/>
          </a:prstGeom>
        </p:spPr>
      </p:pic>
      <p:grpSp>
        <p:nvGrpSpPr>
          <p:cNvPr id="8" name="Group 7">
            <a:extLst>
              <a:ext uri="{FF2B5EF4-FFF2-40B4-BE49-F238E27FC236}">
                <a16:creationId xmlns:a16="http://schemas.microsoft.com/office/drawing/2014/main" id="{08DA1352-D63F-6841-B8AD-C2D40568D3C2}"/>
              </a:ext>
            </a:extLst>
          </p:cNvPr>
          <p:cNvGrpSpPr/>
          <p:nvPr userDrawn="1"/>
        </p:nvGrpSpPr>
        <p:grpSpPr>
          <a:xfrm>
            <a:off x="10624" y="0"/>
            <a:ext cx="4038600" cy="5148072"/>
            <a:chOff x="10624" y="0"/>
            <a:chExt cx="4038600" cy="5148072"/>
          </a:xfrm>
        </p:grpSpPr>
        <p:sp>
          <p:nvSpPr>
            <p:cNvPr id="9" name="Pentagon 8">
              <a:extLst>
                <a:ext uri="{FF2B5EF4-FFF2-40B4-BE49-F238E27FC236}">
                  <a16:creationId xmlns:a16="http://schemas.microsoft.com/office/drawing/2014/main" id="{17351B50-D7F9-5741-8B87-AD66531409FB}"/>
                </a:ext>
              </a:extLst>
            </p:cNvPr>
            <p:cNvSpPr>
              <a:spLocks noChangeAspect="1"/>
            </p:cNvSpPr>
            <p:nvPr userDrawn="1"/>
          </p:nvSpPr>
          <p:spPr>
            <a:xfrm>
              <a:off x="1177110" y="0"/>
              <a:ext cx="2872114" cy="5148072"/>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entagon 9">
              <a:extLst>
                <a:ext uri="{FF2B5EF4-FFF2-40B4-BE49-F238E27FC236}">
                  <a16:creationId xmlns:a16="http://schemas.microsoft.com/office/drawing/2014/main" id="{87A6309F-0F2D-5B41-8517-3900D6980DF9}"/>
                </a:ext>
              </a:extLst>
            </p:cNvPr>
            <p:cNvSpPr>
              <a:spLocks noChangeAspect="1"/>
            </p:cNvSpPr>
            <p:nvPr userDrawn="1"/>
          </p:nvSpPr>
          <p:spPr>
            <a:xfrm>
              <a:off x="10624" y="0"/>
              <a:ext cx="2872114" cy="5148072"/>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1" name="Picture 10" descr="NCI-Logo-Gray-Knock-NEW.png">
            <a:extLst>
              <a:ext uri="{FF2B5EF4-FFF2-40B4-BE49-F238E27FC236}">
                <a16:creationId xmlns:a16="http://schemas.microsoft.com/office/drawing/2014/main" id="{759F310B-A41B-F84D-B949-45ADC5D764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5444" y="4908519"/>
            <a:ext cx="1916888" cy="182880"/>
          </a:xfrm>
          <a:prstGeom prst="rect">
            <a:avLst/>
          </a:prstGeom>
        </p:spPr>
      </p:pic>
      <p:grpSp>
        <p:nvGrpSpPr>
          <p:cNvPr id="12" name="Group 11">
            <a:extLst>
              <a:ext uri="{FF2B5EF4-FFF2-40B4-BE49-F238E27FC236}">
                <a16:creationId xmlns:a16="http://schemas.microsoft.com/office/drawing/2014/main" id="{5CF81F3B-149E-724C-83EA-FCCA8309D354}"/>
              </a:ext>
            </a:extLst>
          </p:cNvPr>
          <p:cNvGrpSpPr/>
          <p:nvPr userDrawn="1"/>
        </p:nvGrpSpPr>
        <p:grpSpPr>
          <a:xfrm>
            <a:off x="0" y="0"/>
            <a:ext cx="4049224" cy="5148072"/>
            <a:chOff x="0" y="0"/>
            <a:chExt cx="4049224" cy="5148072"/>
          </a:xfrm>
        </p:grpSpPr>
        <p:sp>
          <p:nvSpPr>
            <p:cNvPr id="13" name="Pentagon 12">
              <a:extLst>
                <a:ext uri="{FF2B5EF4-FFF2-40B4-BE49-F238E27FC236}">
                  <a16:creationId xmlns:a16="http://schemas.microsoft.com/office/drawing/2014/main" id="{6A3F4BC5-D187-1C42-B870-451C26FC5B91}"/>
                </a:ext>
              </a:extLst>
            </p:cNvPr>
            <p:cNvSpPr>
              <a:spLocks noChangeAspect="1"/>
            </p:cNvSpPr>
            <p:nvPr userDrawn="1"/>
          </p:nvSpPr>
          <p:spPr>
            <a:xfrm>
              <a:off x="1177110" y="0"/>
              <a:ext cx="2872114" cy="5148072"/>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Pentagon 13">
              <a:extLst>
                <a:ext uri="{FF2B5EF4-FFF2-40B4-BE49-F238E27FC236}">
                  <a16:creationId xmlns:a16="http://schemas.microsoft.com/office/drawing/2014/main" id="{706A1F91-BB25-4E48-971C-58C214600D93}"/>
                </a:ext>
              </a:extLst>
            </p:cNvPr>
            <p:cNvSpPr>
              <a:spLocks noChangeAspect="1"/>
            </p:cNvSpPr>
            <p:nvPr userDrawn="1"/>
          </p:nvSpPr>
          <p:spPr>
            <a:xfrm>
              <a:off x="0" y="0"/>
              <a:ext cx="2872114" cy="5148072"/>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30944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ue Title Slide">
    <p:spTree>
      <p:nvGrpSpPr>
        <p:cNvPr id="1" name=""/>
        <p:cNvGrpSpPr/>
        <p:nvPr/>
      </p:nvGrpSpPr>
      <p:grpSpPr>
        <a:xfrm>
          <a:off x="0" y="0"/>
          <a:ext cx="0" cy="0"/>
          <a:chOff x="0" y="0"/>
          <a:chExt cx="0" cy="0"/>
        </a:xfrm>
      </p:grpSpPr>
      <p:sp>
        <p:nvSpPr>
          <p:cNvPr id="14" name="Pentagon 13"/>
          <p:cNvSpPr>
            <a:spLocks noChangeAspect="1"/>
          </p:cNvSpPr>
          <p:nvPr userDrawn="1"/>
        </p:nvSpPr>
        <p:spPr>
          <a:xfrm>
            <a:off x="1166486" y="0"/>
            <a:ext cx="2872114" cy="5148072"/>
          </a:xfrm>
          <a:prstGeom prst="homePlate">
            <a:avLst>
              <a:gd name="adj" fmla="val 36290"/>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Pentagon 14"/>
          <p:cNvSpPr>
            <a:spLocks noChangeAspect="1"/>
          </p:cNvSpPr>
          <p:nvPr userDrawn="1"/>
        </p:nvSpPr>
        <p:spPr>
          <a:xfrm>
            <a:off x="0" y="0"/>
            <a:ext cx="2872114" cy="5148072"/>
          </a:xfrm>
          <a:prstGeom prst="homePlate">
            <a:avLst>
              <a:gd name="adj" fmla="val 36290"/>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itle 1"/>
          <p:cNvSpPr>
            <a:spLocks noGrp="1"/>
          </p:cNvSpPr>
          <p:nvPr>
            <p:ph type="ctrTitle" hasCustomPrompt="1"/>
          </p:nvPr>
        </p:nvSpPr>
        <p:spPr>
          <a:xfrm>
            <a:off x="685800" y="1228726"/>
            <a:ext cx="7772400" cy="1370882"/>
          </a:xfrm>
        </p:spPr>
        <p:txBody>
          <a:bodyPr lIns="0" tIns="0" rIns="0" bIns="0" anchor="b">
            <a:noAutofit/>
          </a:bodyPr>
          <a:lstStyle>
            <a:lvl1pPr algn="r">
              <a:defRPr sz="2100" b="0" i="0">
                <a:solidFill>
                  <a:srgbClr val="FFFFFF"/>
                </a:solidFill>
                <a:latin typeface="Arial"/>
                <a:cs typeface="Arial"/>
              </a:defRPr>
            </a:lvl1pPr>
          </a:lstStyle>
          <a:p>
            <a:r>
              <a:rPr lang="en-US" dirty="0"/>
              <a:t>Title of the presentation</a:t>
            </a:r>
          </a:p>
        </p:txBody>
      </p:sp>
      <p:sp>
        <p:nvSpPr>
          <p:cNvPr id="11" name="Subtitle 2"/>
          <p:cNvSpPr>
            <a:spLocks noGrp="1"/>
          </p:cNvSpPr>
          <p:nvPr>
            <p:ph type="subTitle" idx="1" hasCustomPrompt="1"/>
          </p:nvPr>
        </p:nvSpPr>
        <p:spPr>
          <a:xfrm>
            <a:off x="685800" y="2674620"/>
            <a:ext cx="7772400" cy="514782"/>
          </a:xfrm>
        </p:spPr>
        <p:txBody>
          <a:bodyPr lIns="0" tIns="0" rIns="0" bIns="0" anchor="t">
            <a:noAutofit/>
          </a:bodyPr>
          <a:lstStyle>
            <a:lvl1pPr marL="0" indent="0" algn="r">
              <a:buNone/>
              <a:defRPr sz="1050" b="0" i="1" spc="75">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 goes here </a:t>
            </a:r>
          </a:p>
        </p:txBody>
      </p:sp>
      <p:sp>
        <p:nvSpPr>
          <p:cNvPr id="9" name="Date Placeholder 3"/>
          <p:cNvSpPr>
            <a:spLocks noGrp="1"/>
          </p:cNvSpPr>
          <p:nvPr>
            <p:ph type="dt" sz="half" idx="2"/>
          </p:nvPr>
        </p:nvSpPr>
        <p:spPr>
          <a:xfrm>
            <a:off x="6400800" y="4295775"/>
            <a:ext cx="2286000" cy="355932"/>
          </a:xfrm>
          <a:prstGeom prst="rect">
            <a:avLst/>
          </a:prstGeom>
        </p:spPr>
        <p:txBody>
          <a:bodyPr vert="horz" lIns="0" tIns="0" rIns="0" bIns="0" rtlCol="0" anchor="ctr"/>
          <a:lstStyle>
            <a:lvl1pPr algn="r" fontAlgn="auto">
              <a:spcBef>
                <a:spcPts val="0"/>
              </a:spcBef>
              <a:spcAft>
                <a:spcPts val="0"/>
              </a:spcAft>
              <a:defRPr lang="en-US" sz="1050" smtClean="0"/>
            </a:lvl1pPr>
          </a:lstStyle>
          <a:p>
            <a:pPr>
              <a:defRPr/>
            </a:pPr>
            <a:r>
              <a:rPr lang="en-US"/>
              <a:t>INSERT DATE</a:t>
            </a:r>
          </a:p>
        </p:txBody>
      </p:sp>
    </p:spTree>
    <p:extLst>
      <p:ext uri="{BB962C8B-B14F-4D97-AF65-F5344CB8AC3E}">
        <p14:creationId xmlns:p14="http://schemas.microsoft.com/office/powerpoint/2010/main" val="29914776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with Sub-Bullet">
    <p:spTree>
      <p:nvGrpSpPr>
        <p:cNvPr id="1" name=""/>
        <p:cNvGrpSpPr/>
        <p:nvPr/>
      </p:nvGrpSpPr>
      <p:grpSpPr>
        <a:xfrm>
          <a:off x="0" y="0"/>
          <a:ext cx="0" cy="0"/>
          <a:chOff x="0" y="0"/>
          <a:chExt cx="0" cy="0"/>
        </a:xfrm>
      </p:grpSpPr>
      <p:sp>
        <p:nvSpPr>
          <p:cNvPr id="13" name="Pentagon 12"/>
          <p:cNvSpPr>
            <a:spLocks noChangeAspect="1"/>
          </p:cNvSpPr>
          <p:nvPr userDrawn="1"/>
        </p:nvSpPr>
        <p:spPr>
          <a:xfrm>
            <a:off x="10624" y="0"/>
            <a:ext cx="2872114" cy="5148072"/>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493776" y="1371600"/>
            <a:ext cx="3017520" cy="1371600"/>
          </a:xfrm>
        </p:spPr>
        <p:txBody>
          <a:bodyPr lIns="0" tIns="0" rIns="0" bIns="0" anchor="b">
            <a:noAutofit/>
          </a:bodyPr>
          <a:lstStyle>
            <a:lvl1pPr algn="r">
              <a:lnSpc>
                <a:spcPct val="90000"/>
              </a:lnSpc>
              <a:defRPr sz="2400">
                <a:solidFill>
                  <a:srgbClr val="123E57"/>
                </a:solidFill>
                <a:latin typeface="+mj-lt"/>
                <a:cs typeface="SapientSansBold"/>
              </a:defRPr>
            </a:lvl1pPr>
          </a:lstStyle>
          <a:p>
            <a:r>
              <a:rPr lang="en-US" dirty="0"/>
              <a:t>Agenda</a:t>
            </a:r>
          </a:p>
        </p:txBody>
      </p:sp>
      <p:sp>
        <p:nvSpPr>
          <p:cNvPr id="7"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9" name="Picture 8" descr="NCI-Logo-Gray-Knock-NE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 y="4864608"/>
            <a:ext cx="1916888" cy="182880"/>
          </a:xfrm>
          <a:prstGeom prst="rect">
            <a:avLst/>
          </a:prstGeom>
        </p:spPr>
      </p:pic>
      <p:sp>
        <p:nvSpPr>
          <p:cNvPr id="11" name="Text Placeholder 12"/>
          <p:cNvSpPr>
            <a:spLocks noGrp="1"/>
          </p:cNvSpPr>
          <p:nvPr>
            <p:ph type="body" sz="quarter" idx="11" hasCustomPrompt="1"/>
          </p:nvPr>
        </p:nvSpPr>
        <p:spPr>
          <a:xfrm>
            <a:off x="4334256" y="0"/>
            <a:ext cx="4297680" cy="5148072"/>
          </a:xfrm>
        </p:spPr>
        <p:txBody>
          <a:bodyPr anchor="ctr">
            <a:noAutofit/>
          </a:bodyPr>
          <a:lstStyle>
            <a:lvl1pPr marL="457200" marR="0" indent="-457200" algn="l" defTabSz="457200" rtl="0" eaLnBrk="1" fontAlgn="auto" latinLnBrk="0" hangingPunct="1">
              <a:lnSpc>
                <a:spcPct val="100000"/>
              </a:lnSpc>
              <a:spcBef>
                <a:spcPts val="0"/>
              </a:spcBef>
              <a:spcAft>
                <a:spcPts val="1000"/>
              </a:spcAft>
              <a:buClr>
                <a:schemeClr val="accent1"/>
              </a:buClr>
              <a:buSzTx/>
              <a:buFont typeface="+mj-lt"/>
              <a:buAutoNum type="arabicPeriod"/>
              <a:tabLst/>
              <a:defRPr i="1">
                <a:solidFill>
                  <a:srgbClr val="000000"/>
                </a:solidFill>
              </a:defRPr>
            </a:lvl1pPr>
            <a:lvl2pPr marL="685800" marR="0"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lang="en-US" sz="1900" i="1" kern="1200" baseline="0" dirty="0" smtClean="0">
                <a:solidFill>
                  <a:srgbClr val="000000"/>
                </a:solidFill>
                <a:latin typeface="+mn-lt"/>
                <a:ea typeface="ＭＳ Ｐゴシック" charset="0"/>
                <a:cs typeface="SapientCentroSlab-Light"/>
              </a:defRPr>
            </a:lvl2pPr>
          </a:lstStyle>
          <a:p>
            <a:r>
              <a:rPr lang="en-US" dirty="0"/>
              <a:t>Agenda Item 1</a:t>
            </a:r>
          </a:p>
          <a:p>
            <a:pPr lvl="1"/>
            <a:r>
              <a:rPr lang="en-US" dirty="0"/>
              <a:t>Agenda Item 1a</a:t>
            </a:r>
          </a:p>
          <a:p>
            <a:pPr lvl="1"/>
            <a:r>
              <a:rPr lang="en-US" dirty="0"/>
              <a:t>Agenda Item 1b</a:t>
            </a:r>
          </a:p>
          <a:p>
            <a:r>
              <a:rPr lang="en-US" dirty="0"/>
              <a:t>Agenda Item 2</a:t>
            </a:r>
          </a:p>
          <a:p>
            <a:pPr lvl="1"/>
            <a:r>
              <a:rPr lang="en-US" dirty="0"/>
              <a:t>Agenda Item 2a</a:t>
            </a:r>
          </a:p>
          <a:p>
            <a:pPr lvl="1"/>
            <a:r>
              <a:rPr lang="en-US" dirty="0"/>
              <a:t>Agenda Item 2b</a:t>
            </a:r>
          </a:p>
          <a:p>
            <a:r>
              <a:rPr lang="en-US" dirty="0"/>
              <a:t>Agenda Item 3</a:t>
            </a:r>
          </a:p>
          <a:p>
            <a:pPr marL="685800" marR="0" lvl="1"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a:pPr>
            <a:r>
              <a:rPr lang="en-US" dirty="0"/>
              <a:t>Agenda Item 3a</a:t>
            </a:r>
          </a:p>
          <a:p>
            <a:pPr marL="685800" marR="0" lvl="1"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a:pPr>
            <a:r>
              <a:rPr lang="en-US" dirty="0"/>
              <a:t>Agenda Item 3b</a:t>
            </a:r>
          </a:p>
        </p:txBody>
      </p:sp>
      <p:grpSp>
        <p:nvGrpSpPr>
          <p:cNvPr id="2" name="Group 1">
            <a:extLst>
              <a:ext uri="{FF2B5EF4-FFF2-40B4-BE49-F238E27FC236}">
                <a16:creationId xmlns:a16="http://schemas.microsoft.com/office/drawing/2014/main" id="{ED625256-BA5D-0749-A037-657FB142EA60}"/>
              </a:ext>
            </a:extLst>
          </p:cNvPr>
          <p:cNvGrpSpPr/>
          <p:nvPr userDrawn="1"/>
        </p:nvGrpSpPr>
        <p:grpSpPr>
          <a:xfrm>
            <a:off x="0" y="0"/>
            <a:ext cx="4049224" cy="5148072"/>
            <a:chOff x="0" y="0"/>
            <a:chExt cx="4049224" cy="5148072"/>
          </a:xfrm>
        </p:grpSpPr>
        <p:sp>
          <p:nvSpPr>
            <p:cNvPr id="12" name="Pentagon 11"/>
            <p:cNvSpPr>
              <a:spLocks noChangeAspect="1"/>
            </p:cNvSpPr>
            <p:nvPr userDrawn="1"/>
          </p:nvSpPr>
          <p:spPr>
            <a:xfrm>
              <a:off x="1177110" y="0"/>
              <a:ext cx="2872114" cy="5148072"/>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entagon 9">
              <a:extLst>
                <a:ext uri="{FF2B5EF4-FFF2-40B4-BE49-F238E27FC236}">
                  <a16:creationId xmlns:a16="http://schemas.microsoft.com/office/drawing/2014/main" id="{AAF5BF62-19AB-3F44-86DB-F7FA7644E838}"/>
                </a:ext>
              </a:extLst>
            </p:cNvPr>
            <p:cNvSpPr>
              <a:spLocks noChangeAspect="1"/>
            </p:cNvSpPr>
            <p:nvPr userDrawn="1"/>
          </p:nvSpPr>
          <p:spPr>
            <a:xfrm>
              <a:off x="0" y="0"/>
              <a:ext cx="2872114" cy="5148072"/>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5284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Section Break">
    <p:bg>
      <p:bgPr>
        <a:solidFill>
          <a:schemeClr val="bg1"/>
        </a:solidFill>
        <a:effectLst/>
      </p:bgPr>
    </p:bg>
    <p:spTree>
      <p:nvGrpSpPr>
        <p:cNvPr id="1" name=""/>
        <p:cNvGrpSpPr/>
        <p:nvPr/>
      </p:nvGrpSpPr>
      <p:grpSpPr>
        <a:xfrm>
          <a:off x="0" y="0"/>
          <a:ext cx="0" cy="0"/>
          <a:chOff x="0" y="0"/>
          <a:chExt cx="0" cy="0"/>
        </a:xfrm>
      </p:grpSpPr>
      <p:sp>
        <p:nvSpPr>
          <p:cNvPr id="9" name="Pentagon 8"/>
          <p:cNvSpPr/>
          <p:nvPr userDrawn="1"/>
        </p:nvSpPr>
        <p:spPr>
          <a:xfrm>
            <a:off x="0" y="0"/>
            <a:ext cx="8458198" cy="5143500"/>
          </a:xfrm>
          <a:prstGeom prst="homePlate">
            <a:avLst>
              <a:gd name="adj" fmla="val 20935"/>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entagon 12"/>
          <p:cNvSpPr/>
          <p:nvPr userDrawn="1"/>
        </p:nvSpPr>
        <p:spPr>
          <a:xfrm>
            <a:off x="0" y="0"/>
            <a:ext cx="7289798" cy="5143500"/>
          </a:xfrm>
          <a:prstGeom prst="homePlate">
            <a:avLst>
              <a:gd name="adj" fmla="val 20935"/>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ctrTitle" hasCustomPrompt="1"/>
          </p:nvPr>
        </p:nvSpPr>
        <p:spPr>
          <a:xfrm>
            <a:off x="3429000" y="1817370"/>
            <a:ext cx="5029199" cy="1371600"/>
          </a:xfrm>
        </p:spPr>
        <p:txBody>
          <a:bodyPr lIns="0" tIns="0" rIns="0" bIns="0" anchor="b">
            <a:noAutofit/>
          </a:bodyPr>
          <a:lstStyle>
            <a:lvl1pPr algn="r">
              <a:defRPr sz="2800" spc="-80">
                <a:solidFill>
                  <a:srgbClr val="123E57"/>
                </a:solidFill>
                <a:latin typeface="+mj-lt"/>
                <a:cs typeface="SapientSansBold"/>
              </a:defRPr>
            </a:lvl1pPr>
          </a:lstStyle>
          <a:p>
            <a:pPr lvl="0"/>
            <a:r>
              <a:rPr lang="en-US" dirty="0"/>
              <a:t>Section title</a:t>
            </a:r>
          </a:p>
        </p:txBody>
      </p:sp>
      <p:sp>
        <p:nvSpPr>
          <p:cNvPr id="10" name="Subtitle 2"/>
          <p:cNvSpPr>
            <a:spLocks noGrp="1"/>
          </p:cNvSpPr>
          <p:nvPr>
            <p:ph type="subTitle" idx="1" hasCustomPrompt="1"/>
          </p:nvPr>
        </p:nvSpPr>
        <p:spPr>
          <a:xfrm>
            <a:off x="3428999" y="3257550"/>
            <a:ext cx="5022892" cy="514350"/>
          </a:xfrm>
        </p:spPr>
        <p:txBody>
          <a:bodyPr lIns="0" tIns="0" rIns="0" bIns="0">
            <a:noAutofit/>
          </a:bodyPr>
          <a:lstStyle>
            <a:lvl1pPr marL="0" indent="0" algn="r">
              <a:buNone/>
              <a:defRPr sz="1400" b="0" i="1" spc="100">
                <a:solidFill>
                  <a:schemeClr val="accent3"/>
                </a:solidFill>
                <a:latin typeface="+mn-lt"/>
                <a:cs typeface="SapientCentroSlab-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8"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1" name="Picture 10" descr="NCI-Logo-Gray-Knock-NE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 y="4864608"/>
            <a:ext cx="1916888" cy="182880"/>
          </a:xfrm>
          <a:prstGeom prst="rect">
            <a:avLst/>
          </a:prstGeom>
        </p:spPr>
      </p:pic>
    </p:spTree>
    <p:extLst>
      <p:ext uri="{BB962C8B-B14F-4D97-AF65-F5344CB8AC3E}">
        <p14:creationId xmlns:p14="http://schemas.microsoft.com/office/powerpoint/2010/main" val="2993115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Section Break ALT">
    <p:bg>
      <p:bgPr>
        <a:solidFill>
          <a:schemeClr val="bg1"/>
        </a:solidFill>
        <a:effectLst/>
      </p:bgPr>
    </p:bg>
    <p:spTree>
      <p:nvGrpSpPr>
        <p:cNvPr id="1" name=""/>
        <p:cNvGrpSpPr/>
        <p:nvPr/>
      </p:nvGrpSpPr>
      <p:grpSpPr>
        <a:xfrm>
          <a:off x="0" y="0"/>
          <a:ext cx="0" cy="0"/>
          <a:chOff x="0" y="0"/>
          <a:chExt cx="0" cy="0"/>
        </a:xfrm>
      </p:grpSpPr>
      <p:sp>
        <p:nvSpPr>
          <p:cNvPr id="7" name="Pentagon 6"/>
          <p:cNvSpPr>
            <a:spLocks noChangeAspect="1"/>
          </p:cNvSpPr>
          <p:nvPr userDrawn="1"/>
        </p:nvSpPr>
        <p:spPr>
          <a:xfrm>
            <a:off x="1523357" y="0"/>
            <a:ext cx="2872114" cy="5148072"/>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entagon 9"/>
          <p:cNvSpPr>
            <a:spLocks noChangeAspect="1"/>
          </p:cNvSpPr>
          <p:nvPr userDrawn="1"/>
        </p:nvSpPr>
        <p:spPr>
          <a:xfrm>
            <a:off x="0" y="0"/>
            <a:ext cx="3228985" cy="5148072"/>
          </a:xfrm>
          <a:prstGeom prst="homePlate">
            <a:avLst>
              <a:gd name="adj" fmla="val 32357"/>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4395471" y="1817370"/>
            <a:ext cx="4062728" cy="1371600"/>
          </a:xfrm>
        </p:spPr>
        <p:txBody>
          <a:bodyPr lIns="0" tIns="0" rIns="0" bIns="0" anchor="b">
            <a:noAutofit/>
          </a:bodyPr>
          <a:lstStyle>
            <a:lvl1pPr algn="r">
              <a:defRPr sz="2800" spc="-80">
                <a:solidFill>
                  <a:srgbClr val="BB0E3D"/>
                </a:solidFill>
                <a:latin typeface="+mj-lt"/>
                <a:cs typeface="SapientSansBold"/>
              </a:defRPr>
            </a:lvl1pPr>
          </a:lstStyle>
          <a:p>
            <a:pPr lvl="0"/>
            <a:r>
              <a:rPr lang="en-US" dirty="0"/>
              <a:t>Section title</a:t>
            </a:r>
          </a:p>
        </p:txBody>
      </p:sp>
      <p:sp>
        <p:nvSpPr>
          <p:cNvPr id="9" name="Subtitle 2"/>
          <p:cNvSpPr>
            <a:spLocks noGrp="1"/>
          </p:cNvSpPr>
          <p:nvPr>
            <p:ph type="subTitle" idx="1" hasCustomPrompt="1"/>
          </p:nvPr>
        </p:nvSpPr>
        <p:spPr>
          <a:xfrm>
            <a:off x="4395471" y="3257550"/>
            <a:ext cx="4056420" cy="514350"/>
          </a:xfrm>
        </p:spPr>
        <p:txBody>
          <a:bodyPr lIns="0" tIns="0" rIns="0" bIns="0">
            <a:noAutofit/>
          </a:bodyPr>
          <a:lstStyle>
            <a:lvl1pPr marL="0" indent="0" algn="r">
              <a:buNone/>
              <a:defRPr sz="1400" b="0" i="1" spc="100">
                <a:solidFill>
                  <a:schemeClr val="accent3"/>
                </a:solidFill>
                <a:latin typeface="+mn-lt"/>
                <a:cs typeface="SapientCentroSlab-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12"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3" name="Picture 12" descr="NCI-Logo-Gray-Knock-NE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 y="4864608"/>
            <a:ext cx="1916888" cy="182880"/>
          </a:xfrm>
          <a:prstGeom prst="rect">
            <a:avLst/>
          </a:prstGeom>
        </p:spPr>
      </p:pic>
    </p:spTree>
    <p:extLst>
      <p:ext uri="{BB962C8B-B14F-4D97-AF65-F5344CB8AC3E}">
        <p14:creationId xmlns:p14="http://schemas.microsoft.com/office/powerpoint/2010/main" val="348839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White">
    <p:bg>
      <p:bgPr>
        <a:solidFill>
          <a:schemeClr val="bg1"/>
        </a:solidFill>
        <a:effectLst/>
      </p:bgPr>
    </p:bg>
    <p:spTree>
      <p:nvGrpSpPr>
        <p:cNvPr id="1" name=""/>
        <p:cNvGrpSpPr/>
        <p:nvPr/>
      </p:nvGrpSpPr>
      <p:grpSpPr>
        <a:xfrm>
          <a:off x="0" y="0"/>
          <a:ext cx="0" cy="0"/>
          <a:chOff x="0" y="0"/>
          <a:chExt cx="0" cy="0"/>
        </a:xfrm>
      </p:grpSpPr>
      <p:sp>
        <p:nvSpPr>
          <p:cNvPr id="4" name="Pentagon 3"/>
          <p:cNvSpPr/>
          <p:nvPr userDrawn="1"/>
        </p:nvSpPr>
        <p:spPr>
          <a:xfrm>
            <a:off x="0" y="0"/>
            <a:ext cx="8458198" cy="5143500"/>
          </a:xfrm>
          <a:prstGeom prst="homePlate">
            <a:avLst>
              <a:gd name="adj" fmla="val 20935"/>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entagon 4"/>
          <p:cNvSpPr/>
          <p:nvPr userDrawn="1"/>
        </p:nvSpPr>
        <p:spPr>
          <a:xfrm>
            <a:off x="0" y="0"/>
            <a:ext cx="7289798" cy="5143500"/>
          </a:xfrm>
          <a:prstGeom prst="homePlate">
            <a:avLst>
              <a:gd name="adj" fmla="val 20935"/>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hasCustomPrompt="1"/>
          </p:nvPr>
        </p:nvSpPr>
        <p:spPr>
          <a:xfrm>
            <a:off x="685800" y="1371600"/>
            <a:ext cx="7772400" cy="2400300"/>
          </a:xfrm>
        </p:spPr>
        <p:txBody>
          <a:bodyPr anchor="ctr">
            <a:noAutofit/>
          </a:bodyPr>
          <a:lstStyle>
            <a:lvl1pPr marL="0" indent="0" algn="ctr">
              <a:spcAft>
                <a:spcPts val="0"/>
              </a:spcAft>
              <a:buNone/>
              <a:defRPr sz="2400" b="0" i="1" baseline="0">
                <a:solidFill>
                  <a:srgbClr val="123E57"/>
                </a:solidFill>
                <a:latin typeface="+mn-lt"/>
                <a:cs typeface="SapientCentroSlab-Light"/>
              </a:defRPr>
            </a:lvl1pPr>
          </a:lstStyle>
          <a:p>
            <a:pPr lvl="0"/>
            <a:r>
              <a:rPr lang="en-US" dirty="0"/>
              <a:t>Vision Quote</a:t>
            </a:r>
            <a:br>
              <a:rPr lang="en-US" dirty="0"/>
            </a:br>
            <a:r>
              <a:rPr lang="en-US" dirty="0"/>
              <a:t>“</a:t>
            </a:r>
            <a:r>
              <a:rPr lang="en-US" dirty="0" err="1"/>
              <a:t>Lorem</a:t>
            </a:r>
            <a:r>
              <a:rPr lang="en-US" dirty="0"/>
              <a:t> </a:t>
            </a:r>
            <a:r>
              <a:rPr lang="en-US" dirty="0" err="1"/>
              <a:t>ipsum</a:t>
            </a:r>
            <a:r>
              <a:rPr lang="en-US" dirty="0"/>
              <a:t> dolor sit </a:t>
            </a:r>
            <a:r>
              <a:rPr lang="en-US" dirty="0" err="1"/>
              <a:t>amet</a:t>
            </a:r>
            <a:r>
              <a:rPr lang="en-US" dirty="0"/>
              <a:t>, fugit </a:t>
            </a:r>
            <a:r>
              <a:rPr lang="en-US" dirty="0" err="1"/>
              <a:t>liberavisse</a:t>
            </a:r>
            <a:r>
              <a:rPr lang="en-US" dirty="0"/>
              <a:t> </a:t>
            </a:r>
            <a:br>
              <a:rPr lang="en-US" dirty="0"/>
            </a:br>
            <a:r>
              <a:rPr lang="en-US" dirty="0" err="1"/>
              <a:t>nec</a:t>
            </a:r>
            <a:r>
              <a:rPr lang="en-US" dirty="0"/>
              <a:t> at. </a:t>
            </a:r>
            <a:r>
              <a:rPr lang="en-US" dirty="0" err="1"/>
              <a:t>Essent</a:t>
            </a:r>
            <a:r>
              <a:rPr lang="en-US" dirty="0"/>
              <a:t> </a:t>
            </a:r>
            <a:r>
              <a:rPr lang="en-US" dirty="0" err="1"/>
              <a:t>elaboraret</a:t>
            </a:r>
            <a:r>
              <a:rPr lang="en-US" dirty="0"/>
              <a:t> </a:t>
            </a:r>
            <a:r>
              <a:rPr lang="en-US" dirty="0" err="1"/>
              <a:t>conclusionemque</a:t>
            </a:r>
            <a:r>
              <a:rPr lang="en-US" dirty="0"/>
              <a:t> </a:t>
            </a:r>
            <a:br>
              <a:rPr lang="en-US" dirty="0"/>
            </a:br>
            <a:r>
              <a:rPr lang="en-US" dirty="0" err="1"/>
              <a:t>eam</a:t>
            </a:r>
            <a:r>
              <a:rPr lang="en-US" dirty="0"/>
              <a:t> id. Quo ex </a:t>
            </a:r>
            <a:r>
              <a:rPr lang="en-US" dirty="0" err="1"/>
              <a:t>laboramus</a:t>
            </a:r>
            <a:r>
              <a:rPr lang="en-US" dirty="0"/>
              <a:t> </a:t>
            </a:r>
            <a:r>
              <a:rPr lang="en-US" dirty="0" err="1"/>
              <a:t>accommodare</a:t>
            </a:r>
            <a:r>
              <a:rPr lang="en-US" dirty="0"/>
              <a:t>, </a:t>
            </a:r>
            <a:br>
              <a:rPr lang="en-US" dirty="0"/>
            </a:br>
            <a:r>
              <a:rPr lang="en-US" dirty="0"/>
              <a:t>his </a:t>
            </a:r>
            <a:r>
              <a:rPr lang="en-US" dirty="0" err="1"/>
              <a:t>falli</a:t>
            </a:r>
            <a:r>
              <a:rPr lang="en-US" dirty="0"/>
              <a:t> </a:t>
            </a:r>
            <a:r>
              <a:rPr lang="en-US" dirty="0" err="1"/>
              <a:t>deleniti</a:t>
            </a:r>
            <a:r>
              <a:rPr lang="en-US" dirty="0"/>
              <a:t> </a:t>
            </a:r>
            <a:r>
              <a:rPr lang="en-US" dirty="0" err="1"/>
              <a:t>ei</a:t>
            </a:r>
            <a:r>
              <a:rPr lang="en-US" dirty="0"/>
              <a:t>. </a:t>
            </a:r>
            <a:r>
              <a:rPr lang="en-US" dirty="0" err="1"/>
              <a:t>Illud</a:t>
            </a:r>
            <a:r>
              <a:rPr lang="en-US" dirty="0"/>
              <a:t> postulant </a:t>
            </a:r>
            <a:br>
              <a:rPr lang="en-US" dirty="0"/>
            </a:br>
            <a:r>
              <a:rPr lang="en-US" dirty="0" err="1"/>
              <a:t>adversarium</a:t>
            </a:r>
            <a:r>
              <a:rPr lang="en-US" dirty="0"/>
              <a:t> </a:t>
            </a:r>
            <a:r>
              <a:rPr lang="en-US" dirty="0" err="1"/>
              <a:t>ei</a:t>
            </a:r>
            <a:r>
              <a:rPr lang="en-US" dirty="0"/>
              <a:t> his.”</a:t>
            </a:r>
          </a:p>
        </p:txBody>
      </p:sp>
      <p:sp>
        <p:nvSpPr>
          <p:cNvPr id="7"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8" name="Picture 7" descr="NCI-Logo-Gray-Knock-NE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 y="4864608"/>
            <a:ext cx="1916888" cy="182880"/>
          </a:xfrm>
          <a:prstGeom prst="rect">
            <a:avLst/>
          </a:prstGeom>
        </p:spPr>
      </p:pic>
    </p:spTree>
    <p:extLst>
      <p:ext uri="{BB962C8B-B14F-4D97-AF65-F5344CB8AC3E}">
        <p14:creationId xmlns:p14="http://schemas.microsoft.com/office/powerpoint/2010/main" val="391009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2"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 y="4864608"/>
            <a:ext cx="1916888" cy="182880"/>
          </a:xfrm>
          <a:prstGeom prst="rect">
            <a:avLst/>
          </a:prstGeom>
        </p:spPr>
      </p:pic>
      <p:sp>
        <p:nvSpPr>
          <p:cNvPr id="3" name="Content Placeholder 2"/>
          <p:cNvSpPr>
            <a:spLocks noGrp="1"/>
          </p:cNvSpPr>
          <p:nvPr>
            <p:ph sz="quarter" idx="11"/>
          </p:nvPr>
        </p:nvSpPr>
        <p:spPr>
          <a:xfrm>
            <a:off x="493776" y="1069975"/>
            <a:ext cx="8165592"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entagon 5">
            <a:extLst>
              <a:ext uri="{FF2B5EF4-FFF2-40B4-BE49-F238E27FC236}">
                <a16:creationId xmlns:a16="http://schemas.microsoft.com/office/drawing/2014/main" id="{87CA8913-0AA0-9247-B6C9-322714ABA1C9}"/>
              </a:ext>
            </a:extLst>
          </p:cNvPr>
          <p:cNvSpPr>
            <a:spLocks noChangeAspect="1"/>
          </p:cNvSpPr>
          <p:nvPr userDrawn="1"/>
        </p:nvSpPr>
        <p:spPr>
          <a:xfrm>
            <a:off x="0" y="0"/>
            <a:ext cx="2872114" cy="5148072"/>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F7AED1A-7797-5D40-8D80-8BCABCA90B53}"/>
              </a:ext>
            </a:extLst>
          </p:cNvPr>
          <p:cNvGrpSpPr/>
          <p:nvPr userDrawn="1"/>
        </p:nvGrpSpPr>
        <p:grpSpPr>
          <a:xfrm>
            <a:off x="0" y="0"/>
            <a:ext cx="4049224" cy="5148072"/>
            <a:chOff x="0" y="0"/>
            <a:chExt cx="4049224" cy="5148072"/>
          </a:xfrm>
        </p:grpSpPr>
        <p:sp>
          <p:nvSpPr>
            <p:cNvPr id="8" name="Pentagon 7">
              <a:extLst>
                <a:ext uri="{FF2B5EF4-FFF2-40B4-BE49-F238E27FC236}">
                  <a16:creationId xmlns:a16="http://schemas.microsoft.com/office/drawing/2014/main" id="{BADCA6AD-7702-8D4B-82A0-1CB613183F76}"/>
                </a:ext>
              </a:extLst>
            </p:cNvPr>
            <p:cNvSpPr>
              <a:spLocks noChangeAspect="1"/>
            </p:cNvSpPr>
            <p:nvPr userDrawn="1"/>
          </p:nvSpPr>
          <p:spPr>
            <a:xfrm>
              <a:off x="1177110" y="0"/>
              <a:ext cx="2872114" cy="5148072"/>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entagon 8">
              <a:extLst>
                <a:ext uri="{FF2B5EF4-FFF2-40B4-BE49-F238E27FC236}">
                  <a16:creationId xmlns:a16="http://schemas.microsoft.com/office/drawing/2014/main" id="{031C83ED-EE0B-B94E-9A31-EEE21AA8B2F6}"/>
                </a:ext>
              </a:extLst>
            </p:cNvPr>
            <p:cNvSpPr>
              <a:spLocks noChangeAspect="1"/>
            </p:cNvSpPr>
            <p:nvPr userDrawn="1"/>
          </p:nvSpPr>
          <p:spPr>
            <a:xfrm>
              <a:off x="0" y="0"/>
              <a:ext cx="2872114" cy="5148072"/>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80068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 No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2"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5" name="Content Placeholder 2"/>
          <p:cNvSpPr>
            <a:spLocks noGrp="1"/>
          </p:cNvSpPr>
          <p:nvPr>
            <p:ph sz="quarter" idx="11"/>
          </p:nvPr>
        </p:nvSpPr>
        <p:spPr>
          <a:xfrm>
            <a:off x="493776" y="1069975"/>
            <a:ext cx="8165592"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entagon 5">
            <a:extLst>
              <a:ext uri="{FF2B5EF4-FFF2-40B4-BE49-F238E27FC236}">
                <a16:creationId xmlns:a16="http://schemas.microsoft.com/office/drawing/2014/main" id="{0D198395-D012-6C4B-87C6-DDE18E20CB3D}"/>
              </a:ext>
            </a:extLst>
          </p:cNvPr>
          <p:cNvSpPr>
            <a:spLocks noChangeAspect="1"/>
          </p:cNvSpPr>
          <p:nvPr userDrawn="1"/>
        </p:nvSpPr>
        <p:spPr>
          <a:xfrm>
            <a:off x="0" y="0"/>
            <a:ext cx="2872114" cy="5148072"/>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32C4DF4-B88C-9E43-AFF6-E849FA9ADDFF}"/>
              </a:ext>
            </a:extLst>
          </p:cNvPr>
          <p:cNvGrpSpPr/>
          <p:nvPr userDrawn="1"/>
        </p:nvGrpSpPr>
        <p:grpSpPr>
          <a:xfrm>
            <a:off x="0" y="0"/>
            <a:ext cx="4049224" cy="5148072"/>
            <a:chOff x="0" y="0"/>
            <a:chExt cx="4049224" cy="5148072"/>
          </a:xfrm>
        </p:grpSpPr>
        <p:sp>
          <p:nvSpPr>
            <p:cNvPr id="8" name="Pentagon 7">
              <a:extLst>
                <a:ext uri="{FF2B5EF4-FFF2-40B4-BE49-F238E27FC236}">
                  <a16:creationId xmlns:a16="http://schemas.microsoft.com/office/drawing/2014/main" id="{2DE96CD2-DBCD-764E-9FF2-CBCA8079B4E0}"/>
                </a:ext>
              </a:extLst>
            </p:cNvPr>
            <p:cNvSpPr>
              <a:spLocks noChangeAspect="1"/>
            </p:cNvSpPr>
            <p:nvPr userDrawn="1"/>
          </p:nvSpPr>
          <p:spPr>
            <a:xfrm>
              <a:off x="1177110" y="0"/>
              <a:ext cx="2872114" cy="5148072"/>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entagon 8">
              <a:extLst>
                <a:ext uri="{FF2B5EF4-FFF2-40B4-BE49-F238E27FC236}">
                  <a16:creationId xmlns:a16="http://schemas.microsoft.com/office/drawing/2014/main" id="{65F86260-AC3F-BE4C-BBEA-E15139BABCAF}"/>
                </a:ext>
              </a:extLst>
            </p:cNvPr>
            <p:cNvSpPr>
              <a:spLocks noChangeAspect="1"/>
            </p:cNvSpPr>
            <p:nvPr userDrawn="1"/>
          </p:nvSpPr>
          <p:spPr>
            <a:xfrm>
              <a:off x="0" y="0"/>
              <a:ext cx="2872114" cy="5148072"/>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54488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umn Lef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 y="4864608"/>
            <a:ext cx="1916888" cy="182880"/>
          </a:xfrm>
          <a:prstGeom prst="rect">
            <a:avLst/>
          </a:prstGeom>
        </p:spPr>
      </p:pic>
      <p:sp>
        <p:nvSpPr>
          <p:cNvPr id="6" name="Content Placeholder 2"/>
          <p:cNvSpPr>
            <a:spLocks noGrp="1"/>
          </p:cNvSpPr>
          <p:nvPr>
            <p:ph sz="quarter" idx="11"/>
          </p:nvPr>
        </p:nvSpPr>
        <p:spPr>
          <a:xfrm>
            <a:off x="493776" y="1069975"/>
            <a:ext cx="4108387" cy="360045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2"/>
          </p:nvPr>
        </p:nvSpPr>
        <p:spPr>
          <a:xfrm>
            <a:off x="4762055" y="1069975"/>
            <a:ext cx="3897313" cy="3600450"/>
          </a:xfrm>
        </p:spPr>
        <p:txBody>
          <a:bodyPr anchor="ctr"/>
          <a:lstStyle>
            <a:lvl1pPr marL="0" indent="0" algn="ctr">
              <a:buFontTx/>
              <a:buNone/>
              <a:defRPr/>
            </a:lvl1pPr>
          </a:lstStyle>
          <a:p>
            <a:pPr lvl="0"/>
            <a:r>
              <a:rPr lang="en-US"/>
              <a:t>Click to edit Master text styles</a:t>
            </a:r>
          </a:p>
        </p:txBody>
      </p:sp>
      <p:sp>
        <p:nvSpPr>
          <p:cNvPr id="8" name="Pentagon 7">
            <a:extLst>
              <a:ext uri="{FF2B5EF4-FFF2-40B4-BE49-F238E27FC236}">
                <a16:creationId xmlns:a16="http://schemas.microsoft.com/office/drawing/2014/main" id="{0AA6ADF4-F9A7-4A4D-9654-3FFF7F36F18F}"/>
              </a:ext>
            </a:extLst>
          </p:cNvPr>
          <p:cNvSpPr>
            <a:spLocks noChangeAspect="1"/>
          </p:cNvSpPr>
          <p:nvPr userDrawn="1"/>
        </p:nvSpPr>
        <p:spPr>
          <a:xfrm>
            <a:off x="0" y="0"/>
            <a:ext cx="2872114" cy="5148072"/>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660B82F-EBBD-AE47-A8BC-5F19B6EAB22B}"/>
              </a:ext>
            </a:extLst>
          </p:cNvPr>
          <p:cNvGrpSpPr/>
          <p:nvPr userDrawn="1"/>
        </p:nvGrpSpPr>
        <p:grpSpPr>
          <a:xfrm>
            <a:off x="0" y="0"/>
            <a:ext cx="4049224" cy="5148072"/>
            <a:chOff x="0" y="0"/>
            <a:chExt cx="4049224" cy="5148072"/>
          </a:xfrm>
        </p:grpSpPr>
        <p:sp>
          <p:nvSpPr>
            <p:cNvPr id="10" name="Pentagon 9">
              <a:extLst>
                <a:ext uri="{FF2B5EF4-FFF2-40B4-BE49-F238E27FC236}">
                  <a16:creationId xmlns:a16="http://schemas.microsoft.com/office/drawing/2014/main" id="{40D90EDD-7C4E-6D40-B75D-30DBF8434C5E}"/>
                </a:ext>
              </a:extLst>
            </p:cNvPr>
            <p:cNvSpPr>
              <a:spLocks noChangeAspect="1"/>
            </p:cNvSpPr>
            <p:nvPr userDrawn="1"/>
          </p:nvSpPr>
          <p:spPr>
            <a:xfrm>
              <a:off x="1177110" y="0"/>
              <a:ext cx="2872114" cy="5148072"/>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entagon 10">
              <a:extLst>
                <a:ext uri="{FF2B5EF4-FFF2-40B4-BE49-F238E27FC236}">
                  <a16:creationId xmlns:a16="http://schemas.microsoft.com/office/drawing/2014/main" id="{F2E5E095-CDD1-ED4B-8110-CEADC21613BD}"/>
                </a:ext>
              </a:extLst>
            </p:cNvPr>
            <p:cNvSpPr>
              <a:spLocks noChangeAspect="1"/>
            </p:cNvSpPr>
            <p:nvPr userDrawn="1"/>
          </p:nvSpPr>
          <p:spPr>
            <a:xfrm>
              <a:off x="0" y="0"/>
              <a:ext cx="2872114" cy="5148072"/>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939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umn Lef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5" name="Content Placeholder 4"/>
          <p:cNvSpPr>
            <a:spLocks noGrp="1"/>
          </p:cNvSpPr>
          <p:nvPr>
            <p:ph sz="quarter" idx="12"/>
          </p:nvPr>
        </p:nvSpPr>
        <p:spPr>
          <a:xfrm>
            <a:off x="4762055" y="1069975"/>
            <a:ext cx="3897313" cy="3600450"/>
          </a:xfrm>
        </p:spPr>
        <p:txBody>
          <a:bodyPr anchor="ctr"/>
          <a:lstStyle>
            <a:lvl1pPr marL="0" indent="0" algn="ctr">
              <a:buFontTx/>
              <a:buNone/>
              <a:defRPr/>
            </a:lvl1pPr>
          </a:lstStyle>
          <a:p>
            <a:pPr lvl="0"/>
            <a:r>
              <a:rPr lang="en-US"/>
              <a:t>Click to edit Master text styles</a:t>
            </a:r>
          </a:p>
        </p:txBody>
      </p:sp>
      <p:sp>
        <p:nvSpPr>
          <p:cNvPr id="6" name="Content Placeholder 2"/>
          <p:cNvSpPr>
            <a:spLocks noGrp="1"/>
          </p:cNvSpPr>
          <p:nvPr>
            <p:ph sz="quarter" idx="11"/>
          </p:nvPr>
        </p:nvSpPr>
        <p:spPr>
          <a:xfrm>
            <a:off x="493776" y="1069975"/>
            <a:ext cx="4108387" cy="360045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entagon 6">
            <a:extLst>
              <a:ext uri="{FF2B5EF4-FFF2-40B4-BE49-F238E27FC236}">
                <a16:creationId xmlns:a16="http://schemas.microsoft.com/office/drawing/2014/main" id="{358B8FF7-E394-FD4E-99CD-F949B904A591}"/>
              </a:ext>
            </a:extLst>
          </p:cNvPr>
          <p:cNvSpPr>
            <a:spLocks noChangeAspect="1"/>
          </p:cNvSpPr>
          <p:nvPr userDrawn="1"/>
        </p:nvSpPr>
        <p:spPr>
          <a:xfrm>
            <a:off x="0" y="0"/>
            <a:ext cx="2872114" cy="5148072"/>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5A13BC17-391E-434A-A057-5981BA570EAF}"/>
              </a:ext>
            </a:extLst>
          </p:cNvPr>
          <p:cNvGrpSpPr/>
          <p:nvPr userDrawn="1"/>
        </p:nvGrpSpPr>
        <p:grpSpPr>
          <a:xfrm>
            <a:off x="0" y="0"/>
            <a:ext cx="4049224" cy="5148072"/>
            <a:chOff x="0" y="0"/>
            <a:chExt cx="4049224" cy="5148072"/>
          </a:xfrm>
        </p:grpSpPr>
        <p:sp>
          <p:nvSpPr>
            <p:cNvPr id="9" name="Pentagon 8">
              <a:extLst>
                <a:ext uri="{FF2B5EF4-FFF2-40B4-BE49-F238E27FC236}">
                  <a16:creationId xmlns:a16="http://schemas.microsoft.com/office/drawing/2014/main" id="{36B3BA4B-CF9F-CB4A-8FDD-CBD7F27B540C}"/>
                </a:ext>
              </a:extLst>
            </p:cNvPr>
            <p:cNvSpPr>
              <a:spLocks noChangeAspect="1"/>
            </p:cNvSpPr>
            <p:nvPr userDrawn="1"/>
          </p:nvSpPr>
          <p:spPr>
            <a:xfrm>
              <a:off x="1177110" y="0"/>
              <a:ext cx="2872114" cy="5148072"/>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entagon 9">
              <a:extLst>
                <a:ext uri="{FF2B5EF4-FFF2-40B4-BE49-F238E27FC236}">
                  <a16:creationId xmlns:a16="http://schemas.microsoft.com/office/drawing/2014/main" id="{64CE9422-65F2-0648-8640-850E9E771540}"/>
                </a:ext>
              </a:extLst>
            </p:cNvPr>
            <p:cNvSpPr>
              <a:spLocks noChangeAspect="1"/>
            </p:cNvSpPr>
            <p:nvPr userDrawn="1"/>
          </p:nvSpPr>
          <p:spPr>
            <a:xfrm>
              <a:off x="0" y="0"/>
              <a:ext cx="2872114" cy="5148072"/>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82465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2654"/>
            <a:ext cx="8229600" cy="346249"/>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dirty="0"/>
              <a:t>Click to edit Master title style</a:t>
            </a:r>
          </a:p>
        </p:txBody>
      </p:sp>
      <p:sp>
        <p:nvSpPr>
          <p:cNvPr id="5123" name="Text Placeholder 2"/>
          <p:cNvSpPr>
            <a:spLocks noGrp="1"/>
          </p:cNvSpPr>
          <p:nvPr>
            <p:ph type="body" idx="1"/>
          </p:nvPr>
        </p:nvSpPr>
        <p:spPr bwMode="auto">
          <a:xfrm>
            <a:off x="457200" y="990378"/>
            <a:ext cx="8229600" cy="3394472"/>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2"/>
          </p:nvPr>
        </p:nvSpPr>
        <p:spPr>
          <a:xfrm>
            <a:off x="457200" y="4767263"/>
            <a:ext cx="2133600" cy="273844"/>
          </a:xfrm>
          <a:prstGeom prst="rect">
            <a:avLst/>
          </a:prstGeom>
        </p:spPr>
        <p:txBody>
          <a:bodyPr vert="horz" lIns="0" tIns="0" rIns="0" bIns="0" rtlCol="0" anchor="ctr"/>
          <a:lstStyle>
            <a:lvl1pPr algn="l" fontAlgn="auto">
              <a:spcBef>
                <a:spcPts val="0"/>
              </a:spcBef>
              <a:spcAft>
                <a:spcPts val="0"/>
              </a:spcAft>
              <a:defRPr sz="900" smtClean="0">
                <a:solidFill>
                  <a:srgbClr val="6C6C6C"/>
                </a:solidFill>
                <a:latin typeface="+mn-lt"/>
                <a:ea typeface="+mn-ea"/>
                <a:cs typeface="SapientSansRegular"/>
              </a:defRPr>
            </a:lvl1pPr>
          </a:lstStyle>
          <a:p>
            <a:pPr>
              <a:defRPr/>
            </a:pPr>
            <a:fld id="{8767E79B-3863-C648-ACD5-D5A69BA31F7C}" type="datetime4">
              <a:rPr lang="en-US" smtClean="0"/>
              <a:pPr>
                <a:defRPr/>
              </a:pPr>
              <a:t>July 19, 2024</a:t>
            </a:fld>
            <a:endParaRPr lang="en-US" dirty="0"/>
          </a:p>
        </p:txBody>
      </p:sp>
      <p:sp>
        <p:nvSpPr>
          <p:cNvPr id="11" name="Footer Placeholder 4"/>
          <p:cNvSpPr>
            <a:spLocks noGrp="1"/>
          </p:cNvSpPr>
          <p:nvPr>
            <p:ph type="ftr" sz="quarter" idx="3"/>
          </p:nvPr>
        </p:nvSpPr>
        <p:spPr>
          <a:xfrm>
            <a:off x="3124200" y="4767263"/>
            <a:ext cx="2895600" cy="273844"/>
          </a:xfrm>
          <a:prstGeom prst="rect">
            <a:avLst/>
          </a:prstGeom>
        </p:spPr>
        <p:txBody>
          <a:bodyPr vert="horz" lIns="0" tIns="0" rIns="0" bIns="0" rtlCol="0" anchor="ctr"/>
          <a:lstStyle>
            <a:lvl1pPr algn="ctr" fontAlgn="auto">
              <a:spcBef>
                <a:spcPts val="0"/>
              </a:spcBef>
              <a:spcAft>
                <a:spcPts val="0"/>
              </a:spcAft>
              <a:defRPr sz="900" dirty="0" smtClean="0">
                <a:solidFill>
                  <a:srgbClr val="6C6C6C"/>
                </a:solidFill>
                <a:latin typeface="+mn-lt"/>
                <a:ea typeface="+mn-ea"/>
                <a:cs typeface="SapientSansRegular"/>
              </a:defRPr>
            </a:lvl1pPr>
          </a:lstStyle>
          <a:p>
            <a:pPr>
              <a:defRPr/>
            </a:pPr>
            <a:endParaRPr lang="en-US"/>
          </a:p>
        </p:txBody>
      </p:sp>
      <p:sp>
        <p:nvSpPr>
          <p:cNvPr id="12" name="Slide Number Placeholder 5"/>
          <p:cNvSpPr>
            <a:spLocks noGrp="1"/>
          </p:cNvSpPr>
          <p:nvPr>
            <p:ph type="sldNum" sz="quarter" idx="4"/>
          </p:nvPr>
        </p:nvSpPr>
        <p:spPr>
          <a:xfrm>
            <a:off x="6553200" y="4767263"/>
            <a:ext cx="2133600" cy="273844"/>
          </a:xfrm>
          <a:prstGeom prst="rect">
            <a:avLst/>
          </a:prstGeom>
        </p:spPr>
        <p:txBody>
          <a:bodyPr vert="horz" lIns="0" tIns="0" rIns="0" bIns="0" rtlCol="0" anchor="ctr"/>
          <a:lstStyle>
            <a:lvl1pPr algn="r" fontAlgn="auto">
              <a:spcBef>
                <a:spcPts val="0"/>
              </a:spcBef>
              <a:spcAft>
                <a:spcPts val="0"/>
              </a:spcAft>
              <a:defRPr sz="900" b="0" i="0" smtClean="0">
                <a:solidFill>
                  <a:srgbClr val="6C6C6C"/>
                </a:solidFill>
                <a:latin typeface="+mn-lt"/>
                <a:ea typeface="+mn-ea"/>
                <a:cs typeface="Sapient Centro Slab"/>
              </a:defRPr>
            </a:lvl1pPr>
          </a:lstStyle>
          <a:p>
            <a:pPr>
              <a:defRPr/>
            </a:pPr>
            <a:fld id="{4F8F9822-CE00-0B4F-ADB5-DBA954363B09}" type="slidenum">
              <a:rPr lang="en-US" smtClean="0"/>
              <a:pPr>
                <a:defRPr/>
              </a:pPr>
              <a:t>‹#›</a:t>
            </a:fld>
            <a:endParaRPr lang="en-US" dirty="0"/>
          </a:p>
        </p:txBody>
      </p:sp>
      <p:pic>
        <p:nvPicPr>
          <p:cNvPr id="2" name="Picture 1" descr="NCI-Logo-Gray-Knock-NEW.png">
            <a:extLst>
              <a:ext uri="{FF2B5EF4-FFF2-40B4-BE49-F238E27FC236}">
                <a16:creationId xmlns:a16="http://schemas.microsoft.com/office/drawing/2014/main" id="{F3348AA3-56F6-1045-155B-B35B7BB94148}"/>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228600" y="4864608"/>
            <a:ext cx="1916888" cy="182880"/>
          </a:xfrm>
          <a:prstGeom prst="rect">
            <a:avLst/>
          </a:prstGeom>
        </p:spPr>
      </p:pic>
    </p:spTree>
  </p:cSld>
  <p:clrMap bg1="lt1" tx1="dk1" bg2="lt2" tx2="dk2" accent1="accent1" accent2="accent2" accent3="accent3" accent4="accent4" accent5="accent5" accent6="accent6" hlink="hlink" folHlink="folHlink"/>
  <p:sldLayoutIdLst>
    <p:sldLayoutId id="2147483825" r:id="rId1"/>
    <p:sldLayoutId id="2147483755" r:id="rId2"/>
    <p:sldLayoutId id="2147483826" r:id="rId3"/>
    <p:sldLayoutId id="2147483827" r:id="rId4"/>
    <p:sldLayoutId id="2147483828" r:id="rId5"/>
    <p:sldLayoutId id="2147483770" r:id="rId6"/>
    <p:sldLayoutId id="2147483810" r:id="rId7"/>
    <p:sldLayoutId id="2147483771" r:id="rId8"/>
    <p:sldLayoutId id="2147483812" r:id="rId9"/>
    <p:sldLayoutId id="2147483772" r:id="rId10"/>
    <p:sldLayoutId id="2147483813" r:id="rId11"/>
    <p:sldLayoutId id="2147483773" r:id="rId12"/>
    <p:sldLayoutId id="2147483814" r:id="rId13"/>
    <p:sldLayoutId id="2147483763" r:id="rId14"/>
    <p:sldLayoutId id="2147483807" r:id="rId15"/>
    <p:sldLayoutId id="2147483829" r:id="rId16"/>
    <p:sldLayoutId id="2147483834" r:id="rId17"/>
    <p:sldLayoutId id="2147483837" r:id="rId18"/>
  </p:sldLayoutIdLst>
  <p:hf sldNum="0" hdr="0" ftr="0"/>
  <p:txStyles>
    <p:titleStyle>
      <a:lvl1pPr algn="l" defTabSz="457200" rtl="0" eaLnBrk="1" fontAlgn="base" hangingPunct="1">
        <a:spcBef>
          <a:spcPct val="0"/>
        </a:spcBef>
        <a:spcAft>
          <a:spcPct val="0"/>
        </a:spcAft>
        <a:defRPr sz="2400" b="0" kern="1200">
          <a:solidFill>
            <a:srgbClr val="123E57"/>
          </a:solidFill>
          <a:latin typeface="+mj-lt"/>
          <a:ea typeface="ＭＳ Ｐゴシック" charset="0"/>
          <a:cs typeface="SapientSansBold"/>
        </a:defRPr>
      </a:lvl1pPr>
      <a:lvl2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2pPr>
      <a:lvl3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3pPr>
      <a:lvl4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4pPr>
      <a:lvl5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5pPr>
      <a:lvl6pPr marL="4572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6pPr>
      <a:lvl7pPr marL="9144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7pPr>
      <a:lvl8pPr marL="13716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8pPr>
      <a:lvl9pPr marL="18288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9pPr>
    </p:titleStyle>
    <p:bodyStyle>
      <a:lvl1pPr marL="228600" indent="-228600" algn="l" defTabSz="457200" rtl="0" eaLnBrk="1" fontAlgn="base" hangingPunct="1">
        <a:spcBef>
          <a:spcPct val="0"/>
        </a:spcBef>
        <a:spcAft>
          <a:spcPts val="1000"/>
        </a:spcAft>
        <a:buClr>
          <a:schemeClr val="accent1"/>
        </a:buClr>
        <a:buFont typeface="Wingdings" charset="0"/>
        <a:buChar char="§"/>
        <a:defRPr sz="2000" kern="1200">
          <a:solidFill>
            <a:srgbClr val="000000"/>
          </a:solidFill>
          <a:latin typeface="+mn-lt"/>
          <a:ea typeface="ＭＳ Ｐゴシック" charset="0"/>
          <a:cs typeface="SapientCentroSlab-Light"/>
        </a:defRPr>
      </a:lvl1pPr>
      <a:lvl2pPr marL="457200" indent="-228600" algn="l" defTabSz="457200" rtl="0" eaLnBrk="1" fontAlgn="base" hangingPunct="1">
        <a:spcBef>
          <a:spcPct val="0"/>
        </a:spcBef>
        <a:spcAft>
          <a:spcPts val="1000"/>
        </a:spcAft>
        <a:buClr>
          <a:schemeClr val="accent1"/>
        </a:buClr>
        <a:buFont typeface="Wingdings" charset="0"/>
        <a:buChar char="§"/>
        <a:defRPr sz="1900" kern="1200">
          <a:solidFill>
            <a:srgbClr val="000000"/>
          </a:solidFill>
          <a:latin typeface="+mn-lt"/>
          <a:ea typeface="ＭＳ Ｐゴシック" charset="0"/>
          <a:cs typeface="SapientCentroSlab-Light"/>
        </a:defRPr>
      </a:lvl2pPr>
      <a:lvl3pPr marL="685800" indent="-228600" algn="l" defTabSz="457200" rtl="0" eaLnBrk="1" fontAlgn="base" hangingPunct="1">
        <a:spcBef>
          <a:spcPct val="0"/>
        </a:spcBef>
        <a:spcAft>
          <a:spcPts val="1000"/>
        </a:spcAft>
        <a:buClr>
          <a:schemeClr val="accent1"/>
        </a:buClr>
        <a:buFont typeface="Wingdings" charset="0"/>
        <a:buChar char="§"/>
        <a:defRPr sz="1800" kern="1200">
          <a:solidFill>
            <a:srgbClr val="000000"/>
          </a:solidFill>
          <a:latin typeface="+mn-lt"/>
          <a:ea typeface="ＭＳ Ｐゴシック" charset="0"/>
          <a:cs typeface="SapientCentroSlab-Light"/>
        </a:defRPr>
      </a:lvl3pPr>
      <a:lvl4pPr marL="914400" indent="-228600" algn="l" defTabSz="457200" rtl="0" eaLnBrk="1" fontAlgn="base" hangingPunct="1">
        <a:spcBef>
          <a:spcPct val="0"/>
        </a:spcBef>
        <a:spcAft>
          <a:spcPts val="1000"/>
        </a:spcAft>
        <a:buClr>
          <a:schemeClr val="accent1"/>
        </a:buClr>
        <a:buFont typeface="Wingdings" charset="0"/>
        <a:buChar char="§"/>
        <a:defRPr sz="1700" kern="1200">
          <a:solidFill>
            <a:srgbClr val="000000"/>
          </a:solidFill>
          <a:latin typeface="+mn-lt"/>
          <a:ea typeface="ＭＳ Ｐゴシック" charset="0"/>
          <a:cs typeface="SapientCentroSlab-Light"/>
        </a:defRPr>
      </a:lvl4pPr>
      <a:lvl5pPr marL="1143000" indent="-228600" algn="l" defTabSz="457200" rtl="0" eaLnBrk="1" fontAlgn="base" hangingPunct="1">
        <a:spcBef>
          <a:spcPct val="0"/>
        </a:spcBef>
        <a:spcAft>
          <a:spcPts val="1000"/>
        </a:spcAft>
        <a:buClr>
          <a:schemeClr val="accent1"/>
        </a:buClr>
        <a:buFont typeface="Wingdings" charset="0"/>
        <a:buChar char="§"/>
        <a:defRPr sz="1600" kern="1200">
          <a:solidFill>
            <a:srgbClr val="000000"/>
          </a:solidFill>
          <a:latin typeface="+mn-lt"/>
          <a:ea typeface="ＭＳ Ｐゴシック" charset="0"/>
          <a:cs typeface="SapientCentroSlab-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jpg"/><Relationship Id="rId7" Type="http://schemas.openxmlformats.org/officeDocument/2006/relationships/image" Target="../media/image27.png"/><Relationship Id="rId2" Type="http://schemas.openxmlformats.org/officeDocument/2006/relationships/image" Target="../media/image23.jpg"/><Relationship Id="rId1" Type="http://schemas.openxmlformats.org/officeDocument/2006/relationships/slideLayout" Target="../slideLayouts/slideLayout17.xml"/><Relationship Id="rId6" Type="http://schemas.openxmlformats.org/officeDocument/2006/relationships/image" Target="../media/image26.jpg"/><Relationship Id="rId5" Type="http://schemas.openxmlformats.org/officeDocument/2006/relationships/hyperlink" Target="mailto:jaydira.delrivero@nih.gov" TargetMode="External"/><Relationship Id="rId4" Type="http://schemas.openxmlformats.org/officeDocument/2006/relationships/image" Target="../media/image25.jp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6347" y="340924"/>
            <a:ext cx="7060899" cy="792600"/>
          </a:xfrm>
        </p:spPr>
        <p:txBody>
          <a:bodyPr/>
          <a:lstStyle/>
          <a:p>
            <a:pPr algn="ctr"/>
            <a:br>
              <a:rPr lang="en-US" sz="3600" b="1" dirty="0">
                <a:solidFill>
                  <a:srgbClr val="002060"/>
                </a:solidFill>
                <a:latin typeface="Arial" panose="020B0604020202020204" pitchFamily="34" charset="0"/>
                <a:cs typeface="Arial" panose="020B0604020202020204" pitchFamily="34" charset="0"/>
              </a:rPr>
            </a:br>
            <a:br>
              <a:rPr lang="en-US" sz="3600" b="1" u="sng" dirty="0">
                <a:solidFill>
                  <a:srgbClr val="002060"/>
                </a:solidFill>
                <a:latin typeface="Arial" panose="020B0604020202020204" pitchFamily="34" charset="0"/>
                <a:cs typeface="Arial" panose="020B0604020202020204" pitchFamily="34" charset="0"/>
              </a:rPr>
            </a:br>
            <a:r>
              <a:rPr lang="en-US" sz="3600" b="1" i="0" u="none" strike="noStrike" dirty="0">
                <a:solidFill>
                  <a:srgbClr val="002060"/>
                </a:solidFill>
                <a:effectLst/>
                <a:latin typeface="Arial" panose="020B0604020202020204" pitchFamily="34" charset="0"/>
                <a:cs typeface="Arial" panose="020B0604020202020204" pitchFamily="34" charset="0"/>
              </a:rPr>
              <a:t>Understanding NET Guidelines </a:t>
            </a:r>
            <a:endParaRPr lang="en-US" sz="3600" b="1" dirty="0">
              <a:solidFill>
                <a:srgbClr val="002060"/>
              </a:solidFill>
              <a:latin typeface="Arial" panose="020B0604020202020204" pitchFamily="34" charset="0"/>
              <a:cs typeface="Arial" panose="020B0604020202020204" pitchFamily="34" charset="0"/>
            </a:endParaRPr>
          </a:p>
        </p:txBody>
      </p:sp>
      <p:sp>
        <p:nvSpPr>
          <p:cNvPr id="6" name="Subtitle 5">
            <a:extLst>
              <a:ext uri="{FF2B5EF4-FFF2-40B4-BE49-F238E27FC236}">
                <a16:creationId xmlns:a16="http://schemas.microsoft.com/office/drawing/2014/main" id="{52715D82-76B9-114E-AB99-54CA27C037E6}"/>
              </a:ext>
            </a:extLst>
          </p:cNvPr>
          <p:cNvSpPr>
            <a:spLocks noGrp="1"/>
          </p:cNvSpPr>
          <p:nvPr>
            <p:ph type="subTitle" idx="1"/>
          </p:nvPr>
        </p:nvSpPr>
        <p:spPr>
          <a:xfrm>
            <a:off x="4250987" y="1883850"/>
            <a:ext cx="5038929" cy="514782"/>
          </a:xfrm>
        </p:spPr>
        <p:txBody>
          <a:bodyPr/>
          <a:lstStyle/>
          <a:p>
            <a:pPr algn="ctr">
              <a:lnSpc>
                <a:spcPct val="90000"/>
              </a:lnSpc>
            </a:pPr>
            <a:r>
              <a:rPr lang="en-US" altLang="en-US" sz="2000" dirty="0" err="1">
                <a:solidFill>
                  <a:srgbClr val="002060"/>
                </a:solidFill>
              </a:rPr>
              <a:t>Jaydira</a:t>
            </a:r>
            <a:r>
              <a:rPr lang="en-US" altLang="en-US" sz="2000" dirty="0">
                <a:solidFill>
                  <a:srgbClr val="002060"/>
                </a:solidFill>
              </a:rPr>
              <a:t> Del Rivero, MD</a:t>
            </a:r>
          </a:p>
          <a:p>
            <a:pPr algn="ctr">
              <a:lnSpc>
                <a:spcPct val="90000"/>
              </a:lnSpc>
            </a:pPr>
            <a:r>
              <a:rPr lang="en-US" altLang="en-US" sz="2000" dirty="0">
                <a:solidFill>
                  <a:srgbClr val="002060"/>
                </a:solidFill>
              </a:rPr>
              <a:t>Associate Research Physician</a:t>
            </a:r>
          </a:p>
          <a:p>
            <a:pPr algn="ctr"/>
            <a:r>
              <a:rPr lang="en-US" sz="2000" dirty="0">
                <a:solidFill>
                  <a:srgbClr val="002060"/>
                </a:solidFill>
              </a:rPr>
              <a:t>Medical Oncology </a:t>
            </a:r>
          </a:p>
          <a:p>
            <a:pPr algn="ctr"/>
            <a:r>
              <a:rPr lang="en-US" sz="2000" dirty="0">
                <a:solidFill>
                  <a:srgbClr val="002060"/>
                </a:solidFill>
              </a:rPr>
              <a:t>Developmental Therapeutics Branch</a:t>
            </a:r>
          </a:p>
          <a:p>
            <a:pPr algn="ctr"/>
            <a:r>
              <a:rPr lang="en-US" sz="2000" dirty="0">
                <a:solidFill>
                  <a:srgbClr val="002060"/>
                </a:solidFill>
              </a:rPr>
              <a:t>National Cancer Institute/National Institutes of Health</a:t>
            </a:r>
            <a:endParaRPr lang="en-US" sz="2000" i="0" dirty="0">
              <a:solidFill>
                <a:srgbClr val="002060"/>
              </a:solidFill>
            </a:endParaRPr>
          </a:p>
        </p:txBody>
      </p:sp>
      <p:cxnSp>
        <p:nvCxnSpPr>
          <p:cNvPr id="3" name="Straight Connector 2">
            <a:extLst>
              <a:ext uri="{FF2B5EF4-FFF2-40B4-BE49-F238E27FC236}">
                <a16:creationId xmlns:a16="http://schemas.microsoft.com/office/drawing/2014/main" id="{8886A657-90CA-5F3F-07DD-A391F3A73E6E}"/>
              </a:ext>
            </a:extLst>
          </p:cNvPr>
          <p:cNvCxnSpPr/>
          <p:nvPr/>
        </p:nvCxnSpPr>
        <p:spPr>
          <a:xfrm>
            <a:off x="457200" y="1433101"/>
            <a:ext cx="8229600" cy="0"/>
          </a:xfrm>
          <a:prstGeom prst="line">
            <a:avLst/>
          </a:prstGeom>
          <a:ln w="38100"/>
        </p:spPr>
        <p:style>
          <a:lnRef idx="2">
            <a:schemeClr val="accent1"/>
          </a:lnRef>
          <a:fillRef idx="0">
            <a:schemeClr val="accent1"/>
          </a:fillRef>
          <a:effectRef idx="1">
            <a:schemeClr val="accent1"/>
          </a:effectRef>
          <a:fontRef idx="minor">
            <a:schemeClr val="tx1"/>
          </a:fontRef>
        </p:style>
      </p:cxnSp>
      <p:pic>
        <p:nvPicPr>
          <p:cNvPr id="4" name="Picture 2">
            <a:extLst>
              <a:ext uri="{FF2B5EF4-FFF2-40B4-BE49-F238E27FC236}">
                <a16:creationId xmlns:a16="http://schemas.microsoft.com/office/drawing/2014/main" id="{D47A3131-7230-C395-22BB-B83714CA4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3850"/>
            <a:ext cx="4379695" cy="1536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545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116790"/>
            <a:ext cx="8229600" cy="346249"/>
          </a:xfrm>
        </p:spPr>
        <p:txBody>
          <a:bodyPr/>
          <a:lstStyle/>
          <a:p>
            <a:r>
              <a:rPr lang="en-US" sz="3200" dirty="0">
                <a:solidFill>
                  <a:srgbClr val="002060"/>
                </a:solidFill>
              </a:rPr>
              <a:t>Neuroendocrine Tumor Guidelines</a:t>
            </a:r>
          </a:p>
        </p:txBody>
      </p:sp>
      <p:sp>
        <p:nvSpPr>
          <p:cNvPr id="51" name="TextBox 50"/>
          <p:cNvSpPr txBox="1"/>
          <p:nvPr/>
        </p:nvSpPr>
        <p:spPr>
          <a:xfrm>
            <a:off x="9678505" y="2593181"/>
            <a:ext cx="184731"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Franklin Gothic Book"/>
              <a:ea typeface="+mn-ea"/>
              <a:cs typeface="+mn-cs"/>
            </a:endParaRPr>
          </a:p>
        </p:txBody>
      </p:sp>
      <p:cxnSp>
        <p:nvCxnSpPr>
          <p:cNvPr id="53" name="Straight Connector 52">
            <a:extLst>
              <a:ext uri="{FF2B5EF4-FFF2-40B4-BE49-F238E27FC236}">
                <a16:creationId xmlns:a16="http://schemas.microsoft.com/office/drawing/2014/main" id="{40FDA0ED-2ACF-4BAD-5A84-96DB847C71F5}"/>
              </a:ext>
            </a:extLst>
          </p:cNvPr>
          <p:cNvCxnSpPr>
            <a:cxnSpLocks/>
          </p:cNvCxnSpPr>
          <p:nvPr/>
        </p:nvCxnSpPr>
        <p:spPr>
          <a:xfrm>
            <a:off x="313143" y="814911"/>
            <a:ext cx="8830857" cy="13896"/>
          </a:xfrm>
          <a:prstGeom prst="line">
            <a:avLst/>
          </a:prstGeom>
          <a:ln w="38100"/>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2FA36CCE-39D0-6ED9-E974-FE1BBB29C244}"/>
              </a:ext>
            </a:extLst>
          </p:cNvPr>
          <p:cNvPicPr>
            <a:picLocks noChangeAspect="1"/>
          </p:cNvPicPr>
          <p:nvPr/>
        </p:nvPicPr>
        <p:blipFill>
          <a:blip r:embed="rId3"/>
          <a:stretch>
            <a:fillRect/>
          </a:stretch>
        </p:blipFill>
        <p:spPr>
          <a:xfrm>
            <a:off x="3948546" y="970688"/>
            <a:ext cx="4810991" cy="2807914"/>
          </a:xfrm>
          <a:prstGeom prst="rect">
            <a:avLst/>
          </a:prstGeom>
        </p:spPr>
      </p:pic>
      <p:sp>
        <p:nvSpPr>
          <p:cNvPr id="9" name="TextBox 8">
            <a:extLst>
              <a:ext uri="{FF2B5EF4-FFF2-40B4-BE49-F238E27FC236}">
                <a16:creationId xmlns:a16="http://schemas.microsoft.com/office/drawing/2014/main" id="{58AFB731-4556-2614-2859-ECC4B7A38E31}"/>
              </a:ext>
            </a:extLst>
          </p:cNvPr>
          <p:cNvSpPr txBox="1"/>
          <p:nvPr/>
        </p:nvSpPr>
        <p:spPr>
          <a:xfrm>
            <a:off x="166255" y="828807"/>
            <a:ext cx="4307589" cy="3785652"/>
          </a:xfrm>
          <a:prstGeom prst="rect">
            <a:avLst/>
          </a:prstGeom>
          <a:noFill/>
        </p:spPr>
        <p:txBody>
          <a:bodyPr wrap="square" rtlCol="0">
            <a:spAutoFit/>
          </a:bodyPr>
          <a:lstStyle/>
          <a:p>
            <a:pPr marL="285750" indent="-285750">
              <a:buClr>
                <a:srgbClr val="C00000"/>
              </a:buClr>
              <a:buFont typeface="Wingdings" pitchFamily="2" charset="2"/>
              <a:buChar char="§"/>
            </a:pPr>
            <a:r>
              <a:rPr lang="en-US" sz="2400" dirty="0">
                <a:solidFill>
                  <a:srgbClr val="000000"/>
                </a:solidFill>
                <a:latin typeface="+mn-lt"/>
              </a:rPr>
              <a:t>Neuroendocrine basics</a:t>
            </a:r>
          </a:p>
          <a:p>
            <a:pPr marL="285750" indent="-285750">
              <a:buClr>
                <a:srgbClr val="C00000"/>
              </a:buClr>
              <a:buFont typeface="Wingdings" pitchFamily="2" charset="2"/>
              <a:buChar char="§"/>
            </a:pPr>
            <a:r>
              <a:rPr lang="en-US" sz="2400" dirty="0">
                <a:solidFill>
                  <a:srgbClr val="000000"/>
                </a:solidFill>
                <a:latin typeface="+mn-lt"/>
              </a:rPr>
              <a:t>Testing</a:t>
            </a:r>
          </a:p>
          <a:p>
            <a:pPr marL="285750" indent="-285750">
              <a:buClr>
                <a:srgbClr val="C00000"/>
              </a:buClr>
              <a:buFont typeface="Wingdings" pitchFamily="2" charset="2"/>
              <a:buChar char="§"/>
            </a:pPr>
            <a:r>
              <a:rPr lang="en-US" sz="2400" dirty="0">
                <a:solidFill>
                  <a:srgbClr val="000000"/>
                </a:solidFill>
                <a:latin typeface="+mn-lt"/>
              </a:rPr>
              <a:t>Treatment options</a:t>
            </a:r>
          </a:p>
          <a:p>
            <a:pPr marL="285750" indent="-285750">
              <a:buClr>
                <a:srgbClr val="C00000"/>
              </a:buClr>
              <a:buFont typeface="Wingdings" pitchFamily="2" charset="2"/>
              <a:buChar char="§"/>
            </a:pPr>
            <a:r>
              <a:rPr lang="en-US" sz="2400" dirty="0">
                <a:solidFill>
                  <a:srgbClr val="000000"/>
                </a:solidFill>
                <a:latin typeface="+mn-lt"/>
              </a:rPr>
              <a:t>NETs of the GI tract</a:t>
            </a:r>
          </a:p>
          <a:p>
            <a:pPr marL="285750" indent="-285750">
              <a:buClr>
                <a:srgbClr val="C00000"/>
              </a:buClr>
              <a:buFont typeface="Wingdings" pitchFamily="2" charset="2"/>
              <a:buChar char="§"/>
            </a:pPr>
            <a:r>
              <a:rPr lang="en-US" sz="2400" dirty="0">
                <a:solidFill>
                  <a:srgbClr val="000000"/>
                </a:solidFill>
                <a:latin typeface="+mn-lt"/>
              </a:rPr>
              <a:t>Pulmonary NETs</a:t>
            </a:r>
          </a:p>
          <a:p>
            <a:pPr marL="285750" indent="-285750">
              <a:buClr>
                <a:srgbClr val="C00000"/>
              </a:buClr>
              <a:buFont typeface="Wingdings" pitchFamily="2" charset="2"/>
              <a:buChar char="§"/>
            </a:pPr>
            <a:r>
              <a:rPr lang="en-US" sz="2400" dirty="0">
                <a:solidFill>
                  <a:srgbClr val="000000"/>
                </a:solidFill>
                <a:latin typeface="+mn-lt"/>
              </a:rPr>
              <a:t>NETs of Pancreas</a:t>
            </a:r>
          </a:p>
          <a:p>
            <a:pPr marL="285750" indent="-285750">
              <a:buClr>
                <a:srgbClr val="C00000"/>
              </a:buClr>
              <a:buFont typeface="Wingdings" pitchFamily="2" charset="2"/>
              <a:buChar char="§"/>
            </a:pPr>
            <a:r>
              <a:rPr lang="en-US" sz="2400" dirty="0">
                <a:solidFill>
                  <a:srgbClr val="000000"/>
                </a:solidFill>
                <a:latin typeface="+mn-lt"/>
              </a:rPr>
              <a:t>Other NETs</a:t>
            </a:r>
          </a:p>
          <a:p>
            <a:pPr marL="285750" indent="-285750">
              <a:buClr>
                <a:srgbClr val="C00000"/>
              </a:buClr>
              <a:buFont typeface="Wingdings" pitchFamily="2" charset="2"/>
              <a:buChar char="§"/>
            </a:pPr>
            <a:r>
              <a:rPr lang="en-US" sz="2400" dirty="0">
                <a:solidFill>
                  <a:srgbClr val="000000"/>
                </a:solidFill>
                <a:latin typeface="+mn-lt"/>
              </a:rPr>
              <a:t>MEN1</a:t>
            </a:r>
          </a:p>
          <a:p>
            <a:pPr marL="285750" indent="-285750">
              <a:buClr>
                <a:srgbClr val="C00000"/>
              </a:buClr>
              <a:buFont typeface="Wingdings" pitchFamily="2" charset="2"/>
              <a:buChar char="§"/>
            </a:pPr>
            <a:r>
              <a:rPr lang="en-US" sz="2400" dirty="0">
                <a:solidFill>
                  <a:srgbClr val="000000"/>
                </a:solidFill>
                <a:latin typeface="+mn-lt"/>
              </a:rPr>
              <a:t>Making treatment decisions </a:t>
            </a:r>
          </a:p>
          <a:p>
            <a:pPr marL="285750" indent="-285750">
              <a:buClr>
                <a:srgbClr val="C00000"/>
              </a:buClr>
              <a:buFont typeface="Wingdings" pitchFamily="2" charset="2"/>
              <a:buChar char="§"/>
            </a:pPr>
            <a:r>
              <a:rPr lang="en-US" sz="2400" dirty="0">
                <a:solidFill>
                  <a:srgbClr val="000000"/>
                </a:solidFill>
                <a:latin typeface="+mn-lt"/>
              </a:rPr>
              <a:t>Words to know</a:t>
            </a:r>
          </a:p>
        </p:txBody>
      </p:sp>
      <p:sp>
        <p:nvSpPr>
          <p:cNvPr id="11" name="TextBox 10">
            <a:extLst>
              <a:ext uri="{FF2B5EF4-FFF2-40B4-BE49-F238E27FC236}">
                <a16:creationId xmlns:a16="http://schemas.microsoft.com/office/drawing/2014/main" id="{6C998D95-B27F-F1D0-811D-6CB965B5D753}"/>
              </a:ext>
            </a:extLst>
          </p:cNvPr>
          <p:cNvSpPr txBox="1"/>
          <p:nvPr/>
        </p:nvSpPr>
        <p:spPr>
          <a:xfrm>
            <a:off x="3868016" y="4756340"/>
            <a:ext cx="4972050" cy="246221"/>
          </a:xfrm>
          <a:prstGeom prst="rect">
            <a:avLst/>
          </a:prstGeom>
          <a:noFill/>
        </p:spPr>
        <p:txBody>
          <a:bodyPr wrap="square">
            <a:spAutoFit/>
          </a:bodyPr>
          <a:lstStyle/>
          <a:p>
            <a:r>
              <a:rPr lang="en-US" sz="1000" dirty="0">
                <a:solidFill>
                  <a:srgbClr val="000000"/>
                </a:solidFill>
                <a:latin typeface="+mn-lt"/>
              </a:rPr>
              <a:t>https://</a:t>
            </a:r>
            <a:r>
              <a:rPr lang="en-US" sz="1000" dirty="0" err="1">
                <a:solidFill>
                  <a:srgbClr val="000000"/>
                </a:solidFill>
                <a:latin typeface="+mn-lt"/>
              </a:rPr>
              <a:t>www.nccn.org</a:t>
            </a:r>
            <a:r>
              <a:rPr lang="en-US" sz="1000" dirty="0">
                <a:solidFill>
                  <a:srgbClr val="000000"/>
                </a:solidFill>
                <a:latin typeface="+mn-lt"/>
              </a:rPr>
              <a:t>/patients/guidelines/content/PDF/neuroendocrine-</a:t>
            </a:r>
            <a:r>
              <a:rPr lang="en-US" sz="1000" dirty="0" err="1">
                <a:solidFill>
                  <a:srgbClr val="000000"/>
                </a:solidFill>
                <a:latin typeface="+mn-lt"/>
              </a:rPr>
              <a:t>patient.pdf</a:t>
            </a:r>
            <a:endParaRPr lang="en-US" sz="1000" dirty="0">
              <a:solidFill>
                <a:srgbClr val="000000"/>
              </a:solidFill>
              <a:latin typeface="+mn-lt"/>
            </a:endParaRPr>
          </a:p>
        </p:txBody>
      </p:sp>
    </p:spTree>
    <p:extLst>
      <p:ext uri="{BB962C8B-B14F-4D97-AF65-F5344CB8AC3E}">
        <p14:creationId xmlns:p14="http://schemas.microsoft.com/office/powerpoint/2010/main" val="2953860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177B6-4B3A-3035-CBFB-9DCC33193B5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0DA0B57-8064-6D2B-680D-2F38789B1A53}"/>
              </a:ext>
            </a:extLst>
          </p:cNvPr>
          <p:cNvPicPr>
            <a:picLocks noGrp="1" noChangeAspect="1"/>
          </p:cNvPicPr>
          <p:nvPr>
            <p:ph idx="1"/>
          </p:nvPr>
        </p:nvPicPr>
        <p:blipFill>
          <a:blip r:embed="rId2"/>
          <a:stretch>
            <a:fillRect/>
          </a:stretch>
        </p:blipFill>
        <p:spPr>
          <a:xfrm>
            <a:off x="1326470" y="102393"/>
            <a:ext cx="6491060" cy="4818278"/>
          </a:xfrm>
          <a:prstGeom prst="rect">
            <a:avLst/>
          </a:prstGeom>
        </p:spPr>
      </p:pic>
      <p:sp>
        <p:nvSpPr>
          <p:cNvPr id="4" name="Date Placeholder 3">
            <a:extLst>
              <a:ext uri="{FF2B5EF4-FFF2-40B4-BE49-F238E27FC236}">
                <a16:creationId xmlns:a16="http://schemas.microsoft.com/office/drawing/2014/main" id="{0771DA0B-B72F-3BA2-0A60-65AC82F24332}"/>
              </a:ext>
            </a:extLst>
          </p:cNvPr>
          <p:cNvSpPr>
            <a:spLocks noGrp="1"/>
          </p:cNvSpPr>
          <p:nvPr>
            <p:ph type="dt" sz="half" idx="10"/>
          </p:nvPr>
        </p:nvSpPr>
        <p:spPr/>
        <p:txBody>
          <a:bodyPr/>
          <a:lstStyle/>
          <a:p>
            <a:fld id="{FBDA5B51-27EB-984F-917B-5B13B920A5CD}" type="datetime1">
              <a:rPr lang="en-US" smtClean="0"/>
              <a:t>7/19/24</a:t>
            </a:fld>
            <a:endParaRPr lang="en-US"/>
          </a:p>
        </p:txBody>
      </p:sp>
      <p:sp>
        <p:nvSpPr>
          <p:cNvPr id="6" name="TextBox 5">
            <a:extLst>
              <a:ext uri="{FF2B5EF4-FFF2-40B4-BE49-F238E27FC236}">
                <a16:creationId xmlns:a16="http://schemas.microsoft.com/office/drawing/2014/main" id="{4EF4CDEC-A90C-91EF-F629-A237574B09F9}"/>
              </a:ext>
            </a:extLst>
          </p:cNvPr>
          <p:cNvSpPr txBox="1"/>
          <p:nvPr/>
        </p:nvSpPr>
        <p:spPr>
          <a:xfrm>
            <a:off x="4182341" y="4844711"/>
            <a:ext cx="4972050" cy="246221"/>
          </a:xfrm>
          <a:prstGeom prst="rect">
            <a:avLst/>
          </a:prstGeom>
          <a:noFill/>
        </p:spPr>
        <p:txBody>
          <a:bodyPr wrap="square">
            <a:spAutoFit/>
          </a:bodyPr>
          <a:lstStyle/>
          <a:p>
            <a:r>
              <a:rPr lang="en-US" sz="1000" dirty="0">
                <a:solidFill>
                  <a:srgbClr val="000000"/>
                </a:solidFill>
                <a:latin typeface="+mn-lt"/>
              </a:rPr>
              <a:t>https://</a:t>
            </a:r>
            <a:r>
              <a:rPr lang="en-US" sz="1000" dirty="0" err="1">
                <a:solidFill>
                  <a:srgbClr val="000000"/>
                </a:solidFill>
                <a:latin typeface="+mn-lt"/>
              </a:rPr>
              <a:t>www.nccn.org</a:t>
            </a:r>
            <a:r>
              <a:rPr lang="en-US" sz="1000" dirty="0">
                <a:solidFill>
                  <a:srgbClr val="000000"/>
                </a:solidFill>
                <a:latin typeface="+mn-lt"/>
              </a:rPr>
              <a:t>/patients/guidelines/content/PDF/neuroendocrine-</a:t>
            </a:r>
            <a:r>
              <a:rPr lang="en-US" sz="1000" dirty="0" err="1">
                <a:solidFill>
                  <a:srgbClr val="000000"/>
                </a:solidFill>
                <a:latin typeface="+mn-lt"/>
              </a:rPr>
              <a:t>patient.pdf</a:t>
            </a:r>
            <a:endParaRPr lang="en-US" sz="1000" dirty="0">
              <a:solidFill>
                <a:srgbClr val="000000"/>
              </a:solidFill>
              <a:latin typeface="+mn-lt"/>
            </a:endParaRPr>
          </a:p>
        </p:txBody>
      </p:sp>
    </p:spTree>
    <p:extLst>
      <p:ext uri="{BB962C8B-B14F-4D97-AF65-F5344CB8AC3E}">
        <p14:creationId xmlns:p14="http://schemas.microsoft.com/office/powerpoint/2010/main" val="1877735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8B2D2-232B-1088-86E5-E94498BB8D68}"/>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72C7C1AA-4575-59BF-9CFE-98AF49A35427}"/>
              </a:ext>
            </a:extLst>
          </p:cNvPr>
          <p:cNvSpPr>
            <a:spLocks noGrp="1"/>
          </p:cNvSpPr>
          <p:nvPr>
            <p:ph type="dt" sz="half" idx="10"/>
          </p:nvPr>
        </p:nvSpPr>
        <p:spPr/>
        <p:txBody>
          <a:bodyPr/>
          <a:lstStyle/>
          <a:p>
            <a:fld id="{8331CAFC-3362-534D-9BED-22070643FA63}" type="datetime1">
              <a:rPr lang="en-US" smtClean="0"/>
              <a:t>7/19/24</a:t>
            </a:fld>
            <a:endParaRPr lang="en-US"/>
          </a:p>
        </p:txBody>
      </p:sp>
      <p:pic>
        <p:nvPicPr>
          <p:cNvPr id="5" name="Picture 4">
            <a:extLst>
              <a:ext uri="{FF2B5EF4-FFF2-40B4-BE49-F238E27FC236}">
                <a16:creationId xmlns:a16="http://schemas.microsoft.com/office/drawing/2014/main" id="{BC9EB6DE-B406-7FB2-10B7-0B51339FAAA0}"/>
              </a:ext>
            </a:extLst>
          </p:cNvPr>
          <p:cNvPicPr>
            <a:picLocks noChangeAspect="1"/>
          </p:cNvPicPr>
          <p:nvPr/>
        </p:nvPicPr>
        <p:blipFill>
          <a:blip r:embed="rId2"/>
          <a:stretch>
            <a:fillRect/>
          </a:stretch>
        </p:blipFill>
        <p:spPr>
          <a:xfrm>
            <a:off x="1092229" y="0"/>
            <a:ext cx="6959542" cy="5143500"/>
          </a:xfrm>
          <a:prstGeom prst="rect">
            <a:avLst/>
          </a:prstGeom>
        </p:spPr>
      </p:pic>
    </p:spTree>
    <p:extLst>
      <p:ext uri="{BB962C8B-B14F-4D97-AF65-F5344CB8AC3E}">
        <p14:creationId xmlns:p14="http://schemas.microsoft.com/office/powerpoint/2010/main" val="1787870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F7300C-4BB3-ADA2-DECF-E92B3C39D0FE}"/>
              </a:ext>
            </a:extLst>
          </p:cNvPr>
          <p:cNvPicPr>
            <a:picLocks noChangeAspect="1"/>
          </p:cNvPicPr>
          <p:nvPr/>
        </p:nvPicPr>
        <p:blipFill>
          <a:blip r:embed="rId3"/>
          <a:stretch>
            <a:fillRect/>
          </a:stretch>
        </p:blipFill>
        <p:spPr>
          <a:xfrm>
            <a:off x="59267" y="1"/>
            <a:ext cx="6527800" cy="2959752"/>
          </a:xfrm>
          <a:prstGeom prst="rect">
            <a:avLst/>
          </a:prstGeom>
        </p:spPr>
      </p:pic>
      <p:sp>
        <p:nvSpPr>
          <p:cNvPr id="5" name="TextBox 4">
            <a:extLst>
              <a:ext uri="{FF2B5EF4-FFF2-40B4-BE49-F238E27FC236}">
                <a16:creationId xmlns:a16="http://schemas.microsoft.com/office/drawing/2014/main" id="{4F257B34-F947-4EB9-3E09-17E53009E553}"/>
              </a:ext>
            </a:extLst>
          </p:cNvPr>
          <p:cNvSpPr txBox="1"/>
          <p:nvPr/>
        </p:nvSpPr>
        <p:spPr>
          <a:xfrm>
            <a:off x="5346165" y="4866501"/>
            <a:ext cx="3797835" cy="276999"/>
          </a:xfrm>
          <a:prstGeom prst="rect">
            <a:avLst/>
          </a:prstGeom>
          <a:noFill/>
        </p:spPr>
        <p:txBody>
          <a:bodyPr wrap="none" rtlCol="0">
            <a:spAutoFit/>
          </a:bodyPr>
          <a:lstStyle/>
          <a:p>
            <a:r>
              <a:rPr lang="en-US" sz="1200" b="1" i="1" dirty="0">
                <a:solidFill>
                  <a:srgbClr val="000000"/>
                </a:solidFill>
                <a:latin typeface="+mn-lt"/>
              </a:rPr>
              <a:t>Co-Chairs: Drs. Kim Perez and </a:t>
            </a:r>
            <a:r>
              <a:rPr lang="en-US" sz="1200" b="1" i="1" dirty="0" err="1">
                <a:solidFill>
                  <a:srgbClr val="000000"/>
                </a:solidFill>
                <a:latin typeface="+mn-lt"/>
              </a:rPr>
              <a:t>Jaydira</a:t>
            </a:r>
            <a:r>
              <a:rPr lang="en-US" sz="1200" b="1" i="1" dirty="0">
                <a:solidFill>
                  <a:srgbClr val="000000"/>
                </a:solidFill>
                <a:latin typeface="+mn-lt"/>
              </a:rPr>
              <a:t> Del Rivero</a:t>
            </a:r>
          </a:p>
        </p:txBody>
      </p:sp>
      <p:pic>
        <p:nvPicPr>
          <p:cNvPr id="6" name="Picture 5">
            <a:extLst>
              <a:ext uri="{FF2B5EF4-FFF2-40B4-BE49-F238E27FC236}">
                <a16:creationId xmlns:a16="http://schemas.microsoft.com/office/drawing/2014/main" id="{3FF87435-4BEB-4002-F44C-9ABD68A943F8}"/>
              </a:ext>
            </a:extLst>
          </p:cNvPr>
          <p:cNvPicPr>
            <a:picLocks noChangeAspect="1"/>
          </p:cNvPicPr>
          <p:nvPr/>
        </p:nvPicPr>
        <p:blipFill>
          <a:blip r:embed="rId4"/>
          <a:stretch>
            <a:fillRect/>
          </a:stretch>
        </p:blipFill>
        <p:spPr>
          <a:xfrm>
            <a:off x="2362201" y="3019988"/>
            <a:ext cx="6366933" cy="1786278"/>
          </a:xfrm>
          <a:prstGeom prst="rect">
            <a:avLst/>
          </a:prstGeom>
        </p:spPr>
      </p:pic>
      <p:cxnSp>
        <p:nvCxnSpPr>
          <p:cNvPr id="8" name="Straight Connector 7">
            <a:extLst>
              <a:ext uri="{FF2B5EF4-FFF2-40B4-BE49-F238E27FC236}">
                <a16:creationId xmlns:a16="http://schemas.microsoft.com/office/drawing/2014/main" id="{201E964E-0AD9-68FC-A3B3-BCA3C99A59EC}"/>
              </a:ext>
            </a:extLst>
          </p:cNvPr>
          <p:cNvCxnSpPr>
            <a:cxnSpLocks/>
          </p:cNvCxnSpPr>
          <p:nvPr/>
        </p:nvCxnSpPr>
        <p:spPr>
          <a:xfrm>
            <a:off x="287867" y="270933"/>
            <a:ext cx="590126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61E50DF-1C86-3985-D003-8561F9252C67}"/>
              </a:ext>
            </a:extLst>
          </p:cNvPr>
          <p:cNvCxnSpPr>
            <a:cxnSpLocks/>
          </p:cNvCxnSpPr>
          <p:nvPr/>
        </p:nvCxnSpPr>
        <p:spPr>
          <a:xfrm>
            <a:off x="2692400" y="3344333"/>
            <a:ext cx="590126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6927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3045D-24E3-1630-94FE-8A6B9DB5D1FF}"/>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47A53A13-FE83-7EB1-1D17-D1770C0C3011}"/>
              </a:ext>
            </a:extLst>
          </p:cNvPr>
          <p:cNvSpPr>
            <a:spLocks noGrp="1"/>
          </p:cNvSpPr>
          <p:nvPr>
            <p:ph type="dt" sz="half" idx="10"/>
          </p:nvPr>
        </p:nvSpPr>
        <p:spPr/>
        <p:txBody>
          <a:bodyPr/>
          <a:lstStyle/>
          <a:p>
            <a:fld id="{C6037071-7D20-A843-A092-930FD05A4138}" type="datetime1">
              <a:rPr lang="en-US" smtClean="0"/>
              <a:t>7/19/24</a:t>
            </a:fld>
            <a:endParaRPr lang="en-US"/>
          </a:p>
        </p:txBody>
      </p:sp>
      <p:pic>
        <p:nvPicPr>
          <p:cNvPr id="12" name="Picture 11">
            <a:extLst>
              <a:ext uri="{FF2B5EF4-FFF2-40B4-BE49-F238E27FC236}">
                <a16:creationId xmlns:a16="http://schemas.microsoft.com/office/drawing/2014/main" id="{60192131-50C9-22BA-1A1B-B6B84DBF7AFD}"/>
              </a:ext>
            </a:extLst>
          </p:cNvPr>
          <p:cNvPicPr>
            <a:picLocks noChangeAspect="1"/>
          </p:cNvPicPr>
          <p:nvPr/>
        </p:nvPicPr>
        <p:blipFill>
          <a:blip r:embed="rId2"/>
          <a:stretch>
            <a:fillRect/>
          </a:stretch>
        </p:blipFill>
        <p:spPr>
          <a:xfrm>
            <a:off x="114299" y="71246"/>
            <a:ext cx="8717973" cy="5001007"/>
          </a:xfrm>
          <a:prstGeom prst="rect">
            <a:avLst/>
          </a:prstGeom>
        </p:spPr>
      </p:pic>
    </p:spTree>
    <p:extLst>
      <p:ext uri="{BB962C8B-B14F-4D97-AF65-F5344CB8AC3E}">
        <p14:creationId xmlns:p14="http://schemas.microsoft.com/office/powerpoint/2010/main" val="2323731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4832985" cy="5143500"/>
            <a:chOff x="0" y="0"/>
            <a:chExt cx="4832985" cy="5143500"/>
          </a:xfrm>
        </p:grpSpPr>
        <p:sp>
          <p:nvSpPr>
            <p:cNvPr id="3" name="object 3"/>
            <p:cNvSpPr/>
            <p:nvPr/>
          </p:nvSpPr>
          <p:spPr>
            <a:xfrm>
              <a:off x="1166485" y="0"/>
              <a:ext cx="2872740" cy="5143500"/>
            </a:xfrm>
            <a:custGeom>
              <a:avLst/>
              <a:gdLst/>
              <a:ahLst/>
              <a:cxnLst/>
              <a:rect l="l" t="t" r="r" b="b"/>
              <a:pathLst>
                <a:path w="2872740" h="5143500">
                  <a:moveTo>
                    <a:pt x="1829825" y="0"/>
                  </a:moveTo>
                  <a:lnTo>
                    <a:pt x="0" y="0"/>
                  </a:lnTo>
                  <a:lnTo>
                    <a:pt x="0" y="5143500"/>
                  </a:lnTo>
                  <a:lnTo>
                    <a:pt x="1831676" y="5143500"/>
                  </a:lnTo>
                  <a:lnTo>
                    <a:pt x="2872114" y="2574036"/>
                  </a:lnTo>
                  <a:lnTo>
                    <a:pt x="1829825" y="0"/>
                  </a:lnTo>
                  <a:close/>
                </a:path>
              </a:pathLst>
            </a:custGeom>
            <a:solidFill>
              <a:srgbClr val="2A67A5"/>
            </a:solidFill>
          </p:spPr>
          <p:txBody>
            <a:bodyPr wrap="square" lIns="0" tIns="0" rIns="0" bIns="0" rtlCol="0"/>
            <a:lstStyle/>
            <a:p>
              <a:endParaRPr/>
            </a:p>
          </p:txBody>
        </p:sp>
        <p:sp>
          <p:nvSpPr>
            <p:cNvPr id="4" name="object 4"/>
            <p:cNvSpPr/>
            <p:nvPr/>
          </p:nvSpPr>
          <p:spPr>
            <a:xfrm>
              <a:off x="0" y="0"/>
              <a:ext cx="2872740" cy="5143500"/>
            </a:xfrm>
            <a:custGeom>
              <a:avLst/>
              <a:gdLst/>
              <a:ahLst/>
              <a:cxnLst/>
              <a:rect l="l" t="t" r="r" b="b"/>
              <a:pathLst>
                <a:path w="2872740" h="5143500">
                  <a:moveTo>
                    <a:pt x="1829824" y="0"/>
                  </a:moveTo>
                  <a:lnTo>
                    <a:pt x="0" y="0"/>
                  </a:lnTo>
                  <a:lnTo>
                    <a:pt x="0" y="5143500"/>
                  </a:lnTo>
                  <a:lnTo>
                    <a:pt x="1831676" y="5143500"/>
                  </a:lnTo>
                  <a:lnTo>
                    <a:pt x="2872113" y="2574036"/>
                  </a:lnTo>
                  <a:lnTo>
                    <a:pt x="1829824" y="0"/>
                  </a:lnTo>
                  <a:close/>
                </a:path>
              </a:pathLst>
            </a:custGeom>
            <a:solidFill>
              <a:srgbClr val="2A5DA5"/>
            </a:solidFill>
          </p:spPr>
          <p:txBody>
            <a:bodyPr wrap="square" lIns="0" tIns="0" rIns="0" bIns="0" rtlCol="0"/>
            <a:lstStyle/>
            <a:p>
              <a:endParaRPr/>
            </a:p>
          </p:txBody>
        </p:sp>
        <p:pic>
          <p:nvPicPr>
            <p:cNvPr id="5" name="object 5"/>
            <p:cNvPicPr/>
            <p:nvPr/>
          </p:nvPicPr>
          <p:blipFill>
            <a:blip r:embed="rId2" cstate="print"/>
            <a:stretch>
              <a:fillRect/>
            </a:stretch>
          </p:blipFill>
          <p:spPr>
            <a:xfrm>
              <a:off x="129879" y="104044"/>
              <a:ext cx="2665166" cy="3553555"/>
            </a:xfrm>
            <a:prstGeom prst="rect">
              <a:avLst/>
            </a:prstGeom>
          </p:spPr>
        </p:pic>
        <p:pic>
          <p:nvPicPr>
            <p:cNvPr id="6" name="object 6"/>
            <p:cNvPicPr/>
            <p:nvPr/>
          </p:nvPicPr>
          <p:blipFill>
            <a:blip r:embed="rId3" cstate="print"/>
            <a:stretch>
              <a:fillRect/>
            </a:stretch>
          </p:blipFill>
          <p:spPr>
            <a:xfrm>
              <a:off x="3027857" y="1155769"/>
              <a:ext cx="1254612" cy="1697972"/>
            </a:xfrm>
            <a:prstGeom prst="rect">
              <a:avLst/>
            </a:prstGeom>
          </p:spPr>
        </p:pic>
        <p:pic>
          <p:nvPicPr>
            <p:cNvPr id="7" name="object 7"/>
            <p:cNvPicPr/>
            <p:nvPr/>
          </p:nvPicPr>
          <p:blipFill>
            <a:blip r:embed="rId4" cstate="print"/>
            <a:stretch>
              <a:fillRect/>
            </a:stretch>
          </p:blipFill>
          <p:spPr>
            <a:xfrm>
              <a:off x="3475863" y="3172993"/>
              <a:ext cx="1356691" cy="1695864"/>
            </a:xfrm>
            <a:prstGeom prst="rect">
              <a:avLst/>
            </a:prstGeom>
          </p:spPr>
        </p:pic>
      </p:grpSp>
      <p:sp>
        <p:nvSpPr>
          <p:cNvPr id="8" name="object 8"/>
          <p:cNvSpPr txBox="1"/>
          <p:nvPr/>
        </p:nvSpPr>
        <p:spPr>
          <a:xfrm>
            <a:off x="7086377" y="3183127"/>
            <a:ext cx="1840230" cy="665480"/>
          </a:xfrm>
          <a:prstGeom prst="rect">
            <a:avLst/>
          </a:prstGeom>
        </p:spPr>
        <p:txBody>
          <a:bodyPr vert="horz" wrap="square" lIns="0" tIns="12700" rIns="0" bIns="0" rtlCol="0">
            <a:spAutoFit/>
          </a:bodyPr>
          <a:lstStyle/>
          <a:p>
            <a:pPr marL="509905">
              <a:lnSpc>
                <a:spcPct val="100000"/>
              </a:lnSpc>
              <a:spcBef>
                <a:spcPts val="100"/>
              </a:spcBef>
            </a:pPr>
            <a:r>
              <a:rPr sz="2100" spc="-10" dirty="0">
                <a:solidFill>
                  <a:srgbClr val="000000"/>
                </a:solidFill>
                <a:latin typeface="Arial"/>
                <a:cs typeface="Arial"/>
              </a:rPr>
              <a:t>Thank</a:t>
            </a:r>
            <a:r>
              <a:rPr sz="2100" spc="-65" dirty="0">
                <a:solidFill>
                  <a:srgbClr val="000000"/>
                </a:solidFill>
                <a:latin typeface="Arial"/>
                <a:cs typeface="Arial"/>
              </a:rPr>
              <a:t> </a:t>
            </a:r>
            <a:r>
              <a:rPr sz="2100" spc="-5" dirty="0">
                <a:solidFill>
                  <a:srgbClr val="000000"/>
                </a:solidFill>
                <a:latin typeface="Arial"/>
                <a:cs typeface="Arial"/>
              </a:rPr>
              <a:t>you!</a:t>
            </a:r>
            <a:endParaRPr sz="2100" dirty="0">
              <a:solidFill>
                <a:srgbClr val="000000"/>
              </a:solidFill>
              <a:latin typeface="Arial"/>
              <a:cs typeface="Arial"/>
            </a:endParaRPr>
          </a:p>
          <a:p>
            <a:pPr marL="12700">
              <a:lnSpc>
                <a:spcPct val="100000"/>
              </a:lnSpc>
              <a:spcBef>
                <a:spcPts val="1315"/>
              </a:spcBef>
            </a:pPr>
            <a:r>
              <a:rPr sz="1000" b="1" i="1" u="sng" spc="65" dirty="0">
                <a:solidFill>
                  <a:srgbClr val="C00000"/>
                </a:solidFill>
                <a:uFill>
                  <a:solidFill>
                    <a:srgbClr val="3F54C9"/>
                  </a:solidFill>
                </a:uFill>
                <a:latin typeface="Arial-BoldItalicMT"/>
                <a:cs typeface="Arial-BoldItalicMT"/>
                <a:hlinkClick r:id="rId5">
                  <a:extLst>
                    <a:ext uri="{A12FA001-AC4F-418D-AE19-62706E023703}">
                      <ahyp:hlinkClr xmlns:ahyp="http://schemas.microsoft.com/office/drawing/2018/hyperlinkcolor" val="tx"/>
                    </a:ext>
                  </a:extLst>
                </a:hlinkClick>
              </a:rPr>
              <a:t>jaydira.delrivero@nih.gov</a:t>
            </a:r>
            <a:endParaRPr sz="1000" dirty="0">
              <a:solidFill>
                <a:srgbClr val="C00000"/>
              </a:solidFill>
              <a:latin typeface="Arial-BoldItalicMT"/>
              <a:cs typeface="Arial-BoldItalicMT"/>
            </a:endParaRPr>
          </a:p>
        </p:txBody>
      </p:sp>
      <p:sp>
        <p:nvSpPr>
          <p:cNvPr id="9" name="object 9"/>
          <p:cNvSpPr txBox="1"/>
          <p:nvPr/>
        </p:nvSpPr>
        <p:spPr>
          <a:xfrm>
            <a:off x="7462615" y="4231132"/>
            <a:ext cx="1437005" cy="436017"/>
          </a:xfrm>
          <a:prstGeom prst="rect">
            <a:avLst/>
          </a:prstGeom>
        </p:spPr>
        <p:txBody>
          <a:bodyPr vert="horz" wrap="square" lIns="0" tIns="12700" rIns="0" bIns="0" rtlCol="0">
            <a:spAutoFit/>
          </a:bodyPr>
          <a:lstStyle/>
          <a:p>
            <a:pPr marR="5080" algn="r">
              <a:lnSpc>
                <a:spcPts val="1140"/>
              </a:lnSpc>
              <a:spcBef>
                <a:spcPts val="100"/>
              </a:spcBef>
            </a:pPr>
            <a:r>
              <a:rPr sz="1000" b="1" i="1" u="sng" spc="60" dirty="0">
                <a:solidFill>
                  <a:srgbClr val="C00000"/>
                </a:solidFill>
                <a:uFill>
                  <a:solidFill>
                    <a:srgbClr val="C00000"/>
                  </a:solidFill>
                </a:uFill>
                <a:latin typeface="Arial-BoldItalicMT"/>
                <a:cs typeface="Arial-BoldItalicMT"/>
              </a:rPr>
              <a:t>Direct:</a:t>
            </a:r>
            <a:r>
              <a:rPr sz="1000" b="1" i="1" u="sng" spc="95" dirty="0">
                <a:solidFill>
                  <a:srgbClr val="C00000"/>
                </a:solidFill>
                <a:uFill>
                  <a:solidFill>
                    <a:srgbClr val="C00000"/>
                  </a:solidFill>
                </a:uFill>
                <a:latin typeface="Arial-BoldItalicMT"/>
                <a:cs typeface="Arial-BoldItalicMT"/>
              </a:rPr>
              <a:t> </a:t>
            </a:r>
            <a:r>
              <a:rPr sz="1000" b="1" i="1" u="sng" spc="65" dirty="0">
                <a:solidFill>
                  <a:srgbClr val="C00000"/>
                </a:solidFill>
                <a:uFill>
                  <a:solidFill>
                    <a:srgbClr val="C00000"/>
                  </a:solidFill>
                </a:uFill>
                <a:latin typeface="Arial-BoldItalicMT"/>
                <a:cs typeface="Arial-BoldItalicMT"/>
              </a:rPr>
              <a:t>240-805-2888</a:t>
            </a:r>
            <a:endParaRPr sz="1000" dirty="0">
              <a:latin typeface="Arial-BoldItalicMT"/>
              <a:cs typeface="Arial-BoldItalicMT"/>
            </a:endParaRPr>
          </a:p>
          <a:p>
            <a:pPr marR="14604" algn="r">
              <a:lnSpc>
                <a:spcPts val="1095"/>
              </a:lnSpc>
            </a:pPr>
            <a:endParaRPr lang="en-US" sz="1000" b="1" i="1" u="sng" spc="60" dirty="0">
              <a:solidFill>
                <a:srgbClr val="C00000"/>
              </a:solidFill>
              <a:uFill>
                <a:solidFill>
                  <a:srgbClr val="C00000"/>
                </a:solidFill>
              </a:uFill>
              <a:latin typeface="Arial-BoldItalicMT"/>
              <a:cs typeface="Arial-BoldItalicMT"/>
            </a:endParaRPr>
          </a:p>
          <a:p>
            <a:pPr marR="14604" algn="r">
              <a:lnSpc>
                <a:spcPts val="1095"/>
              </a:lnSpc>
            </a:pPr>
            <a:r>
              <a:rPr sz="1000" b="1" i="1" u="sng" spc="60" dirty="0">
                <a:solidFill>
                  <a:srgbClr val="C00000"/>
                </a:solidFill>
                <a:uFill>
                  <a:solidFill>
                    <a:srgbClr val="C00000"/>
                  </a:solidFill>
                </a:uFill>
                <a:latin typeface="Arial-BoldItalicMT"/>
                <a:cs typeface="Arial-BoldItalicMT"/>
              </a:rPr>
              <a:t>@JaydiDelRivero</a:t>
            </a:r>
            <a:endParaRPr sz="1000" dirty="0">
              <a:latin typeface="Arial-BoldItalicMT"/>
              <a:cs typeface="Arial-BoldItalicMT"/>
            </a:endParaRPr>
          </a:p>
        </p:txBody>
      </p:sp>
      <p:sp>
        <p:nvSpPr>
          <p:cNvPr id="10" name="object 10"/>
          <p:cNvSpPr txBox="1"/>
          <p:nvPr/>
        </p:nvSpPr>
        <p:spPr>
          <a:xfrm>
            <a:off x="7462615" y="3950716"/>
            <a:ext cx="1437005" cy="177800"/>
          </a:xfrm>
          <a:prstGeom prst="rect">
            <a:avLst/>
          </a:prstGeom>
        </p:spPr>
        <p:txBody>
          <a:bodyPr vert="horz" wrap="square" lIns="0" tIns="12700" rIns="0" bIns="0" rtlCol="0">
            <a:spAutoFit/>
          </a:bodyPr>
          <a:lstStyle/>
          <a:p>
            <a:pPr marL="12700">
              <a:lnSpc>
                <a:spcPct val="100000"/>
              </a:lnSpc>
              <a:spcBef>
                <a:spcPts val="100"/>
              </a:spcBef>
            </a:pPr>
            <a:r>
              <a:rPr sz="1000" b="1" i="1" u="sng" spc="60" dirty="0">
                <a:solidFill>
                  <a:srgbClr val="C00000"/>
                </a:solidFill>
                <a:uFill>
                  <a:solidFill>
                    <a:srgbClr val="C00000"/>
                  </a:solidFill>
                </a:uFill>
                <a:latin typeface="Arial-BoldItalicMT"/>
                <a:cs typeface="Arial-BoldItalicMT"/>
              </a:rPr>
              <a:t>Office:</a:t>
            </a:r>
            <a:r>
              <a:rPr sz="1000" b="1" i="1" u="sng" spc="95" dirty="0">
                <a:solidFill>
                  <a:srgbClr val="C00000"/>
                </a:solidFill>
                <a:uFill>
                  <a:solidFill>
                    <a:srgbClr val="C00000"/>
                  </a:solidFill>
                </a:uFill>
                <a:latin typeface="Arial-BoldItalicMT"/>
                <a:cs typeface="Arial-BoldItalicMT"/>
              </a:rPr>
              <a:t> </a:t>
            </a:r>
            <a:r>
              <a:rPr sz="1000" b="1" i="1" u="sng" spc="65" dirty="0">
                <a:solidFill>
                  <a:srgbClr val="C00000"/>
                </a:solidFill>
                <a:uFill>
                  <a:solidFill>
                    <a:srgbClr val="C00000"/>
                  </a:solidFill>
                </a:uFill>
                <a:latin typeface="Arial-BoldItalicMT"/>
                <a:cs typeface="Arial-BoldItalicMT"/>
              </a:rPr>
              <a:t>240-858-3851</a:t>
            </a:r>
            <a:endParaRPr sz="1000">
              <a:latin typeface="Arial-BoldItalicMT"/>
              <a:cs typeface="Arial-BoldItalicMT"/>
            </a:endParaRPr>
          </a:p>
        </p:txBody>
      </p:sp>
      <p:sp>
        <p:nvSpPr>
          <p:cNvPr id="11" name="object 11"/>
          <p:cNvSpPr txBox="1">
            <a:spLocks noGrp="1"/>
          </p:cNvSpPr>
          <p:nvPr>
            <p:ph type="title"/>
          </p:nvPr>
        </p:nvSpPr>
        <p:spPr>
          <a:xfrm>
            <a:off x="4095568" y="295147"/>
            <a:ext cx="4074160" cy="760095"/>
          </a:xfrm>
          <a:prstGeom prst="rect">
            <a:avLst/>
          </a:prstGeom>
        </p:spPr>
        <p:txBody>
          <a:bodyPr vert="horz" wrap="square" lIns="0" tIns="9525" rIns="0" bIns="0" rtlCol="0">
            <a:spAutoFit/>
          </a:bodyPr>
          <a:lstStyle/>
          <a:p>
            <a:pPr marL="12700" marR="5080">
              <a:lnSpc>
                <a:spcPct val="100800"/>
              </a:lnSpc>
              <a:spcBef>
                <a:spcPts val="75"/>
              </a:spcBef>
            </a:pPr>
            <a:r>
              <a:rPr sz="2400" i="1" spc="-15" dirty="0">
                <a:solidFill>
                  <a:srgbClr val="000000"/>
                </a:solidFill>
                <a:latin typeface="Arial"/>
                <a:cs typeface="Arial"/>
              </a:rPr>
              <a:t>“Individually,</a:t>
            </a:r>
            <a:r>
              <a:rPr sz="2400" i="1" spc="-30" dirty="0">
                <a:solidFill>
                  <a:srgbClr val="000000"/>
                </a:solidFill>
                <a:latin typeface="Arial"/>
                <a:cs typeface="Arial"/>
              </a:rPr>
              <a:t> </a:t>
            </a:r>
            <a:r>
              <a:rPr sz="2400" i="1" dirty="0">
                <a:solidFill>
                  <a:srgbClr val="000000"/>
                </a:solidFill>
                <a:latin typeface="Arial"/>
                <a:cs typeface="Arial"/>
              </a:rPr>
              <a:t>we</a:t>
            </a:r>
            <a:r>
              <a:rPr sz="2400" i="1" spc="-25" dirty="0">
                <a:solidFill>
                  <a:srgbClr val="000000"/>
                </a:solidFill>
                <a:latin typeface="Arial"/>
                <a:cs typeface="Arial"/>
              </a:rPr>
              <a:t> </a:t>
            </a:r>
            <a:r>
              <a:rPr sz="2400" i="1" dirty="0">
                <a:solidFill>
                  <a:srgbClr val="000000"/>
                </a:solidFill>
                <a:latin typeface="Arial"/>
                <a:cs typeface="Arial"/>
              </a:rPr>
              <a:t>are</a:t>
            </a:r>
            <a:r>
              <a:rPr sz="2400" i="1" spc="-20" dirty="0">
                <a:solidFill>
                  <a:srgbClr val="000000"/>
                </a:solidFill>
                <a:latin typeface="Arial"/>
                <a:cs typeface="Arial"/>
              </a:rPr>
              <a:t> </a:t>
            </a:r>
            <a:r>
              <a:rPr sz="2400" i="1" dirty="0">
                <a:solidFill>
                  <a:srgbClr val="000000"/>
                </a:solidFill>
                <a:latin typeface="Arial"/>
                <a:cs typeface="Arial"/>
              </a:rPr>
              <a:t>one</a:t>
            </a:r>
            <a:r>
              <a:rPr sz="2400" i="1" spc="-25" dirty="0">
                <a:solidFill>
                  <a:srgbClr val="000000"/>
                </a:solidFill>
                <a:latin typeface="Arial"/>
                <a:cs typeface="Arial"/>
              </a:rPr>
              <a:t> </a:t>
            </a:r>
            <a:r>
              <a:rPr sz="2400" i="1" dirty="0">
                <a:solidFill>
                  <a:srgbClr val="000000"/>
                </a:solidFill>
                <a:latin typeface="Arial"/>
                <a:cs typeface="Arial"/>
              </a:rPr>
              <a:t>drop. </a:t>
            </a:r>
            <a:r>
              <a:rPr sz="2400" i="1" spc="-650" dirty="0">
                <a:solidFill>
                  <a:srgbClr val="000000"/>
                </a:solidFill>
                <a:latin typeface="Arial"/>
                <a:cs typeface="Arial"/>
              </a:rPr>
              <a:t> </a:t>
            </a:r>
            <a:r>
              <a:rPr sz="2400" i="1" spc="-45" dirty="0">
                <a:solidFill>
                  <a:srgbClr val="000000"/>
                </a:solidFill>
                <a:latin typeface="Arial"/>
                <a:cs typeface="Arial"/>
              </a:rPr>
              <a:t>Together,</a:t>
            </a:r>
            <a:r>
              <a:rPr sz="2400" i="1" spc="-20" dirty="0">
                <a:solidFill>
                  <a:srgbClr val="000000"/>
                </a:solidFill>
                <a:latin typeface="Arial"/>
                <a:cs typeface="Arial"/>
              </a:rPr>
              <a:t> </a:t>
            </a:r>
            <a:r>
              <a:rPr sz="2400" i="1" dirty="0">
                <a:solidFill>
                  <a:srgbClr val="000000"/>
                </a:solidFill>
                <a:latin typeface="Arial"/>
                <a:cs typeface="Arial"/>
              </a:rPr>
              <a:t>we</a:t>
            </a:r>
            <a:r>
              <a:rPr sz="2400" i="1" spc="-10" dirty="0">
                <a:solidFill>
                  <a:srgbClr val="000000"/>
                </a:solidFill>
                <a:latin typeface="Arial"/>
                <a:cs typeface="Arial"/>
              </a:rPr>
              <a:t> </a:t>
            </a:r>
            <a:r>
              <a:rPr sz="2400" i="1" dirty="0">
                <a:solidFill>
                  <a:srgbClr val="000000"/>
                </a:solidFill>
                <a:latin typeface="Arial"/>
                <a:cs typeface="Arial"/>
              </a:rPr>
              <a:t>are</a:t>
            </a:r>
            <a:r>
              <a:rPr sz="2400" i="1" spc="-15" dirty="0">
                <a:solidFill>
                  <a:srgbClr val="000000"/>
                </a:solidFill>
                <a:latin typeface="Arial"/>
                <a:cs typeface="Arial"/>
              </a:rPr>
              <a:t> </a:t>
            </a:r>
            <a:r>
              <a:rPr sz="2400" i="1" dirty="0">
                <a:solidFill>
                  <a:srgbClr val="000000"/>
                </a:solidFill>
                <a:latin typeface="Arial"/>
                <a:cs typeface="Arial"/>
              </a:rPr>
              <a:t>an</a:t>
            </a:r>
            <a:r>
              <a:rPr sz="2400" i="1" spc="-10" dirty="0">
                <a:solidFill>
                  <a:srgbClr val="000000"/>
                </a:solidFill>
                <a:latin typeface="Arial"/>
                <a:cs typeface="Arial"/>
              </a:rPr>
              <a:t> </a:t>
            </a:r>
            <a:r>
              <a:rPr sz="2400" i="1" dirty="0">
                <a:solidFill>
                  <a:srgbClr val="000000"/>
                </a:solidFill>
                <a:latin typeface="Arial"/>
                <a:cs typeface="Arial"/>
              </a:rPr>
              <a:t>ocean”</a:t>
            </a:r>
            <a:endParaRPr sz="2400">
              <a:latin typeface="Arial"/>
              <a:cs typeface="Arial"/>
            </a:endParaRPr>
          </a:p>
        </p:txBody>
      </p:sp>
      <p:pic>
        <p:nvPicPr>
          <p:cNvPr id="13" name="object 13"/>
          <p:cNvPicPr/>
          <p:nvPr/>
        </p:nvPicPr>
        <p:blipFill>
          <a:blip r:embed="rId6" cstate="print"/>
          <a:stretch>
            <a:fillRect/>
          </a:stretch>
        </p:blipFill>
        <p:spPr>
          <a:xfrm>
            <a:off x="5746903" y="1131423"/>
            <a:ext cx="1273479" cy="1697973"/>
          </a:xfrm>
          <a:prstGeom prst="rect">
            <a:avLst/>
          </a:prstGeom>
        </p:spPr>
      </p:pic>
      <p:pic>
        <p:nvPicPr>
          <p:cNvPr id="14" name="object 14"/>
          <p:cNvPicPr/>
          <p:nvPr/>
        </p:nvPicPr>
        <p:blipFill>
          <a:blip r:embed="rId7" cstate="print"/>
          <a:stretch>
            <a:fillRect/>
          </a:stretch>
        </p:blipFill>
        <p:spPr>
          <a:xfrm>
            <a:off x="5076643" y="3172992"/>
            <a:ext cx="1124294" cy="1695864"/>
          </a:xfrm>
          <a:prstGeom prst="rect">
            <a:avLst/>
          </a:prstGeom>
        </p:spPr>
      </p:pic>
      <p:sp>
        <p:nvSpPr>
          <p:cNvPr id="15" name="object 15"/>
          <p:cNvSpPr txBox="1"/>
          <p:nvPr/>
        </p:nvSpPr>
        <p:spPr>
          <a:xfrm>
            <a:off x="647092" y="3791203"/>
            <a:ext cx="1750695" cy="299720"/>
          </a:xfrm>
          <a:prstGeom prst="rect">
            <a:avLst/>
          </a:prstGeom>
        </p:spPr>
        <p:txBody>
          <a:bodyPr vert="horz" wrap="square" lIns="0" tIns="12700" rIns="0" bIns="0" rtlCol="0">
            <a:spAutoFit/>
          </a:bodyPr>
          <a:lstStyle/>
          <a:p>
            <a:pPr marL="12700">
              <a:lnSpc>
                <a:spcPct val="100000"/>
              </a:lnSpc>
              <a:spcBef>
                <a:spcPts val="100"/>
              </a:spcBef>
            </a:pPr>
            <a:r>
              <a:rPr sz="1800" spc="-130" dirty="0">
                <a:solidFill>
                  <a:srgbClr val="FFFFFF"/>
                </a:solidFill>
                <a:latin typeface="Arial"/>
                <a:cs typeface="Arial"/>
              </a:rPr>
              <a:t>Gi</a:t>
            </a:r>
            <a:r>
              <a:rPr sz="1800" spc="-65" dirty="0">
                <a:solidFill>
                  <a:srgbClr val="FFFFFF"/>
                </a:solidFill>
                <a:latin typeface="Arial"/>
                <a:cs typeface="Arial"/>
              </a:rPr>
              <a:t>o</a:t>
            </a:r>
            <a:r>
              <a:rPr sz="1800" spc="-120" dirty="0">
                <a:solidFill>
                  <a:srgbClr val="FFFFFF"/>
                </a:solidFill>
                <a:latin typeface="Arial"/>
                <a:cs typeface="Arial"/>
              </a:rPr>
              <a:t>v</a:t>
            </a:r>
            <a:r>
              <a:rPr sz="1800" spc="-145" dirty="0">
                <a:solidFill>
                  <a:srgbClr val="FFFFFF"/>
                </a:solidFill>
                <a:latin typeface="Arial"/>
                <a:cs typeface="Arial"/>
              </a:rPr>
              <a:t>a</a:t>
            </a:r>
            <a:r>
              <a:rPr sz="1800" spc="-60" dirty="0">
                <a:solidFill>
                  <a:srgbClr val="FFFFFF"/>
                </a:solidFill>
                <a:latin typeface="Arial"/>
                <a:cs typeface="Arial"/>
              </a:rPr>
              <a:t>nn</a:t>
            </a:r>
            <a:r>
              <a:rPr sz="1800" spc="-140" dirty="0">
                <a:solidFill>
                  <a:srgbClr val="FFFFFF"/>
                </a:solidFill>
                <a:latin typeface="Arial"/>
                <a:cs typeface="Arial"/>
              </a:rPr>
              <a:t>a</a:t>
            </a:r>
            <a:r>
              <a:rPr sz="1800" spc="-90" dirty="0">
                <a:solidFill>
                  <a:srgbClr val="FFFFFF"/>
                </a:solidFill>
                <a:latin typeface="Arial"/>
                <a:cs typeface="Arial"/>
              </a:rPr>
              <a:t> </a:t>
            </a:r>
            <a:r>
              <a:rPr sz="1800" spc="-345" dirty="0">
                <a:solidFill>
                  <a:srgbClr val="FFFFFF"/>
                </a:solidFill>
                <a:latin typeface="Arial"/>
                <a:cs typeface="Arial"/>
              </a:rPr>
              <a:t>J</a:t>
            </a:r>
            <a:r>
              <a:rPr sz="1800" spc="-50" dirty="0">
                <a:solidFill>
                  <a:srgbClr val="FFFFFF"/>
                </a:solidFill>
                <a:latin typeface="Arial"/>
                <a:cs typeface="Arial"/>
              </a:rPr>
              <a:t>.</a:t>
            </a:r>
            <a:r>
              <a:rPr sz="1800" spc="-95" dirty="0">
                <a:solidFill>
                  <a:srgbClr val="FFFFFF"/>
                </a:solidFill>
                <a:latin typeface="Arial"/>
                <a:cs typeface="Arial"/>
              </a:rPr>
              <a:t> </a:t>
            </a:r>
            <a:r>
              <a:rPr sz="1800" spc="-35" dirty="0">
                <a:solidFill>
                  <a:srgbClr val="FFFFFF"/>
                </a:solidFill>
                <a:latin typeface="Arial"/>
                <a:cs typeface="Arial"/>
              </a:rPr>
              <a:t>I</a:t>
            </a:r>
            <a:r>
              <a:rPr sz="1800" spc="-85" dirty="0">
                <a:solidFill>
                  <a:srgbClr val="FFFFFF"/>
                </a:solidFill>
                <a:latin typeface="Arial"/>
                <a:cs typeface="Arial"/>
              </a:rPr>
              <a:t>m</a:t>
            </a:r>
            <a:r>
              <a:rPr sz="1800" spc="-60" dirty="0">
                <a:solidFill>
                  <a:srgbClr val="FFFFFF"/>
                </a:solidFill>
                <a:latin typeface="Arial"/>
                <a:cs typeface="Arial"/>
              </a:rPr>
              <a:t>b</a:t>
            </a:r>
            <a:r>
              <a:rPr sz="1800" spc="-110" dirty="0">
                <a:solidFill>
                  <a:srgbClr val="FFFFFF"/>
                </a:solidFill>
                <a:latin typeface="Arial"/>
                <a:cs typeface="Arial"/>
              </a:rPr>
              <a:t>e</a:t>
            </a:r>
            <a:r>
              <a:rPr sz="1800" spc="-100" dirty="0">
                <a:solidFill>
                  <a:srgbClr val="FFFFFF"/>
                </a:solidFill>
                <a:latin typeface="Arial"/>
                <a:cs typeface="Arial"/>
              </a:rPr>
              <a:t>si</a:t>
            </a:r>
            <a:endParaRPr sz="1800">
              <a:latin typeface="Arial"/>
              <a:cs typeface="Arial"/>
            </a:endParaRPr>
          </a:p>
        </p:txBody>
      </p:sp>
      <p:sp>
        <p:nvSpPr>
          <p:cNvPr id="16" name="object 16"/>
          <p:cNvSpPr txBox="1"/>
          <p:nvPr/>
        </p:nvSpPr>
        <p:spPr>
          <a:xfrm>
            <a:off x="3146873" y="2850388"/>
            <a:ext cx="672465" cy="269240"/>
          </a:xfrm>
          <a:prstGeom prst="rect">
            <a:avLst/>
          </a:prstGeom>
        </p:spPr>
        <p:txBody>
          <a:bodyPr vert="horz" wrap="square" lIns="0" tIns="12700" rIns="0" bIns="0" rtlCol="0">
            <a:spAutoFit/>
          </a:bodyPr>
          <a:lstStyle/>
          <a:p>
            <a:pPr marL="12700">
              <a:lnSpc>
                <a:spcPct val="100000"/>
              </a:lnSpc>
              <a:spcBef>
                <a:spcPts val="100"/>
              </a:spcBef>
            </a:pPr>
            <a:r>
              <a:rPr sz="1600" spc="-150" dirty="0">
                <a:solidFill>
                  <a:srgbClr val="FFFFFF"/>
                </a:solidFill>
                <a:latin typeface="Arial"/>
                <a:cs typeface="Arial"/>
              </a:rPr>
              <a:t>L</a:t>
            </a:r>
            <a:r>
              <a:rPr sz="1600" spc="-65" dirty="0">
                <a:solidFill>
                  <a:srgbClr val="FFFFFF"/>
                </a:solidFill>
                <a:latin typeface="Arial"/>
                <a:cs typeface="Arial"/>
              </a:rPr>
              <a:t>i</a:t>
            </a:r>
            <a:r>
              <a:rPr sz="1600" spc="-180" dirty="0">
                <a:solidFill>
                  <a:srgbClr val="FFFFFF"/>
                </a:solidFill>
                <a:latin typeface="Arial"/>
                <a:cs typeface="Arial"/>
              </a:rPr>
              <a:t>s</a:t>
            </a:r>
            <a:r>
              <a:rPr sz="1600" spc="-125" dirty="0">
                <a:solidFill>
                  <a:srgbClr val="FFFFFF"/>
                </a:solidFill>
                <a:latin typeface="Arial"/>
                <a:cs typeface="Arial"/>
              </a:rPr>
              <a:t>a</a:t>
            </a:r>
            <a:r>
              <a:rPr sz="1600" spc="-85" dirty="0">
                <a:solidFill>
                  <a:srgbClr val="FFFFFF"/>
                </a:solidFill>
                <a:latin typeface="Arial"/>
                <a:cs typeface="Arial"/>
              </a:rPr>
              <a:t> </a:t>
            </a:r>
            <a:r>
              <a:rPr sz="1600" spc="-409" dirty="0">
                <a:solidFill>
                  <a:srgbClr val="FFFFFF"/>
                </a:solidFill>
                <a:latin typeface="Arial"/>
                <a:cs typeface="Arial"/>
              </a:rPr>
              <a:t>Y</a:t>
            </a:r>
            <a:r>
              <a:rPr sz="1600" spc="-75" dirty="0">
                <a:solidFill>
                  <a:srgbClr val="FFFFFF"/>
                </a:solidFill>
                <a:latin typeface="Arial"/>
                <a:cs typeface="Arial"/>
              </a:rPr>
              <a:t>en</a:t>
            </a:r>
            <a:endParaRPr sz="1600">
              <a:latin typeface="Arial"/>
              <a:cs typeface="Arial"/>
            </a:endParaRPr>
          </a:p>
        </p:txBody>
      </p:sp>
      <p:sp>
        <p:nvSpPr>
          <p:cNvPr id="17" name="object 17"/>
          <p:cNvSpPr txBox="1"/>
          <p:nvPr/>
        </p:nvSpPr>
        <p:spPr>
          <a:xfrm>
            <a:off x="4540442" y="2820008"/>
            <a:ext cx="1449705" cy="228268"/>
          </a:xfrm>
          <a:prstGeom prst="rect">
            <a:avLst/>
          </a:prstGeom>
        </p:spPr>
        <p:txBody>
          <a:bodyPr vert="horz" wrap="square" lIns="0" tIns="12700" rIns="0" bIns="0" rtlCol="0">
            <a:spAutoFit/>
          </a:bodyPr>
          <a:lstStyle/>
          <a:p>
            <a:pPr marL="12700">
              <a:lnSpc>
                <a:spcPct val="100000"/>
              </a:lnSpc>
              <a:spcBef>
                <a:spcPts val="100"/>
              </a:spcBef>
            </a:pPr>
            <a:r>
              <a:rPr lang="en-US" sz="1400" spc="-135" dirty="0">
                <a:solidFill>
                  <a:srgbClr val="000000"/>
                </a:solidFill>
                <a:latin typeface="Arial"/>
                <a:cs typeface="Arial"/>
              </a:rPr>
              <a:t>Heather Davis </a:t>
            </a:r>
            <a:endParaRPr sz="1400" dirty="0">
              <a:solidFill>
                <a:srgbClr val="000000"/>
              </a:solidFill>
              <a:latin typeface="Arial"/>
              <a:cs typeface="Arial"/>
            </a:endParaRPr>
          </a:p>
        </p:txBody>
      </p:sp>
      <p:sp>
        <p:nvSpPr>
          <p:cNvPr id="18" name="object 18"/>
          <p:cNvSpPr txBox="1"/>
          <p:nvPr/>
        </p:nvSpPr>
        <p:spPr>
          <a:xfrm>
            <a:off x="5974340" y="2829051"/>
            <a:ext cx="1177925" cy="269240"/>
          </a:xfrm>
          <a:prstGeom prst="rect">
            <a:avLst/>
          </a:prstGeom>
        </p:spPr>
        <p:txBody>
          <a:bodyPr vert="horz" wrap="square" lIns="0" tIns="12700" rIns="0" bIns="0" rtlCol="0">
            <a:spAutoFit/>
          </a:bodyPr>
          <a:lstStyle/>
          <a:p>
            <a:pPr marL="12700">
              <a:lnSpc>
                <a:spcPct val="100000"/>
              </a:lnSpc>
              <a:spcBef>
                <a:spcPts val="100"/>
              </a:spcBef>
            </a:pPr>
            <a:r>
              <a:rPr sz="1600" spc="-65" dirty="0">
                <a:solidFill>
                  <a:srgbClr val="000000"/>
                </a:solidFill>
                <a:latin typeface="Arial"/>
                <a:cs typeface="Arial"/>
              </a:rPr>
              <a:t>M</a:t>
            </a:r>
            <a:r>
              <a:rPr sz="1600" spc="-45" dirty="0">
                <a:solidFill>
                  <a:srgbClr val="000000"/>
                </a:solidFill>
                <a:latin typeface="Arial"/>
                <a:cs typeface="Arial"/>
              </a:rPr>
              <a:t>a</a:t>
            </a:r>
            <a:r>
              <a:rPr sz="1600" spc="35" dirty="0">
                <a:solidFill>
                  <a:srgbClr val="000000"/>
                </a:solidFill>
                <a:latin typeface="Arial"/>
                <a:cs typeface="Arial"/>
              </a:rPr>
              <a:t>r</a:t>
            </a:r>
            <a:r>
              <a:rPr sz="1600" spc="-80" dirty="0">
                <a:solidFill>
                  <a:srgbClr val="000000"/>
                </a:solidFill>
                <a:latin typeface="Arial"/>
                <a:cs typeface="Arial"/>
              </a:rPr>
              <a:t>y</a:t>
            </a:r>
            <a:r>
              <a:rPr sz="1600" spc="-85" dirty="0">
                <a:solidFill>
                  <a:srgbClr val="000000"/>
                </a:solidFill>
                <a:latin typeface="Arial"/>
                <a:cs typeface="Arial"/>
              </a:rPr>
              <a:t> </a:t>
            </a:r>
            <a:r>
              <a:rPr sz="1600" spc="-125" dirty="0">
                <a:solidFill>
                  <a:srgbClr val="000000"/>
                </a:solidFill>
                <a:latin typeface="Arial"/>
                <a:cs typeface="Arial"/>
              </a:rPr>
              <a:t>D</a:t>
            </a:r>
            <a:r>
              <a:rPr sz="1600" spc="-90" dirty="0">
                <a:solidFill>
                  <a:srgbClr val="000000"/>
                </a:solidFill>
                <a:latin typeface="Arial"/>
                <a:cs typeface="Arial"/>
              </a:rPr>
              <a:t>o</a:t>
            </a:r>
            <a:r>
              <a:rPr sz="1600" spc="-55" dirty="0">
                <a:solidFill>
                  <a:srgbClr val="000000"/>
                </a:solidFill>
                <a:latin typeface="Arial"/>
                <a:cs typeface="Arial"/>
              </a:rPr>
              <a:t>n</a:t>
            </a:r>
            <a:r>
              <a:rPr sz="1600" dirty="0">
                <a:solidFill>
                  <a:srgbClr val="000000"/>
                </a:solidFill>
                <a:latin typeface="Arial"/>
                <a:cs typeface="Arial"/>
              </a:rPr>
              <a:t>l</a:t>
            </a:r>
            <a:r>
              <a:rPr sz="1600" spc="-100" dirty="0">
                <a:solidFill>
                  <a:srgbClr val="000000"/>
                </a:solidFill>
                <a:latin typeface="Arial"/>
                <a:cs typeface="Arial"/>
              </a:rPr>
              <a:t>e</a:t>
            </a:r>
            <a:r>
              <a:rPr sz="1600" spc="-70" dirty="0">
                <a:solidFill>
                  <a:srgbClr val="000000"/>
                </a:solidFill>
                <a:latin typeface="Arial"/>
                <a:cs typeface="Arial"/>
              </a:rPr>
              <a:t>v</a:t>
            </a:r>
            <a:r>
              <a:rPr sz="1600" spc="-80" dirty="0">
                <a:solidFill>
                  <a:srgbClr val="000000"/>
                </a:solidFill>
                <a:latin typeface="Arial"/>
                <a:cs typeface="Arial"/>
              </a:rPr>
              <a:t>y</a:t>
            </a:r>
            <a:endParaRPr sz="1600">
              <a:solidFill>
                <a:srgbClr val="000000"/>
              </a:solidFill>
              <a:latin typeface="Arial"/>
              <a:cs typeface="Arial"/>
            </a:endParaRPr>
          </a:p>
        </p:txBody>
      </p:sp>
      <p:sp>
        <p:nvSpPr>
          <p:cNvPr id="19" name="object 19"/>
          <p:cNvSpPr txBox="1"/>
          <p:nvPr/>
        </p:nvSpPr>
        <p:spPr>
          <a:xfrm>
            <a:off x="3592074" y="4871211"/>
            <a:ext cx="1081405" cy="269240"/>
          </a:xfrm>
          <a:prstGeom prst="rect">
            <a:avLst/>
          </a:prstGeom>
        </p:spPr>
        <p:txBody>
          <a:bodyPr vert="horz" wrap="square" lIns="0" tIns="12700" rIns="0" bIns="0" rtlCol="0">
            <a:spAutoFit/>
          </a:bodyPr>
          <a:lstStyle/>
          <a:p>
            <a:pPr marL="12700">
              <a:lnSpc>
                <a:spcPct val="100000"/>
              </a:lnSpc>
              <a:spcBef>
                <a:spcPts val="100"/>
              </a:spcBef>
            </a:pPr>
            <a:r>
              <a:rPr sz="1600" spc="-125" dirty="0">
                <a:solidFill>
                  <a:srgbClr val="000000"/>
                </a:solidFill>
                <a:latin typeface="Arial"/>
                <a:cs typeface="Arial"/>
              </a:rPr>
              <a:t>D</a:t>
            </a:r>
            <a:r>
              <a:rPr sz="1600" spc="-90" dirty="0">
                <a:solidFill>
                  <a:srgbClr val="000000"/>
                </a:solidFill>
                <a:latin typeface="Arial"/>
                <a:cs typeface="Arial"/>
              </a:rPr>
              <a:t>o</a:t>
            </a:r>
            <a:r>
              <a:rPr sz="1600" spc="-55" dirty="0">
                <a:solidFill>
                  <a:srgbClr val="000000"/>
                </a:solidFill>
                <a:latin typeface="Arial"/>
                <a:cs typeface="Arial"/>
              </a:rPr>
              <a:t>nn</a:t>
            </a:r>
            <a:r>
              <a:rPr sz="1600" spc="-125" dirty="0">
                <a:solidFill>
                  <a:srgbClr val="000000"/>
                </a:solidFill>
                <a:latin typeface="Arial"/>
                <a:cs typeface="Arial"/>
              </a:rPr>
              <a:t>a</a:t>
            </a:r>
            <a:r>
              <a:rPr sz="1600" spc="-90" dirty="0">
                <a:solidFill>
                  <a:srgbClr val="000000"/>
                </a:solidFill>
                <a:latin typeface="Arial"/>
                <a:cs typeface="Arial"/>
              </a:rPr>
              <a:t> </a:t>
            </a:r>
            <a:r>
              <a:rPr sz="1600" spc="-210" dirty="0">
                <a:solidFill>
                  <a:srgbClr val="000000"/>
                </a:solidFill>
                <a:latin typeface="Arial"/>
                <a:cs typeface="Arial"/>
              </a:rPr>
              <a:t>G</a:t>
            </a:r>
            <a:r>
              <a:rPr sz="1600" spc="-180" dirty="0">
                <a:solidFill>
                  <a:srgbClr val="000000"/>
                </a:solidFill>
                <a:latin typeface="Arial"/>
                <a:cs typeface="Arial"/>
              </a:rPr>
              <a:t>a</a:t>
            </a:r>
            <a:r>
              <a:rPr sz="1600" spc="-80" dirty="0">
                <a:solidFill>
                  <a:srgbClr val="000000"/>
                </a:solidFill>
                <a:latin typeface="Arial"/>
                <a:cs typeface="Arial"/>
              </a:rPr>
              <a:t>v</a:t>
            </a:r>
            <a:r>
              <a:rPr sz="1600" dirty="0">
                <a:solidFill>
                  <a:srgbClr val="000000"/>
                </a:solidFill>
                <a:latin typeface="Arial"/>
                <a:cs typeface="Arial"/>
              </a:rPr>
              <a:t>i</a:t>
            </a:r>
            <a:r>
              <a:rPr sz="1600" spc="-50" dirty="0">
                <a:solidFill>
                  <a:srgbClr val="000000"/>
                </a:solidFill>
                <a:latin typeface="Arial"/>
                <a:cs typeface="Arial"/>
              </a:rPr>
              <a:t>n</a:t>
            </a:r>
            <a:endParaRPr sz="1600">
              <a:solidFill>
                <a:srgbClr val="000000"/>
              </a:solidFill>
              <a:latin typeface="Arial"/>
              <a:cs typeface="Arial"/>
            </a:endParaRPr>
          </a:p>
        </p:txBody>
      </p:sp>
      <p:sp>
        <p:nvSpPr>
          <p:cNvPr id="20" name="object 20"/>
          <p:cNvSpPr txBox="1"/>
          <p:nvPr/>
        </p:nvSpPr>
        <p:spPr>
          <a:xfrm>
            <a:off x="5049559" y="4868164"/>
            <a:ext cx="1451610" cy="269240"/>
          </a:xfrm>
          <a:prstGeom prst="rect">
            <a:avLst/>
          </a:prstGeom>
        </p:spPr>
        <p:txBody>
          <a:bodyPr vert="horz" wrap="square" lIns="0" tIns="12700" rIns="0" bIns="0" rtlCol="0">
            <a:spAutoFit/>
          </a:bodyPr>
          <a:lstStyle/>
          <a:p>
            <a:pPr marL="12700">
              <a:lnSpc>
                <a:spcPct val="100000"/>
              </a:lnSpc>
              <a:spcBef>
                <a:spcPts val="100"/>
              </a:spcBef>
            </a:pPr>
            <a:r>
              <a:rPr sz="1600" spc="-225" dirty="0">
                <a:solidFill>
                  <a:srgbClr val="000000"/>
                </a:solidFill>
                <a:latin typeface="Arial"/>
                <a:cs typeface="Arial"/>
              </a:rPr>
              <a:t>K</a:t>
            </a:r>
            <a:r>
              <a:rPr sz="1600" spc="-195" dirty="0">
                <a:solidFill>
                  <a:srgbClr val="000000"/>
                </a:solidFill>
                <a:latin typeface="Arial"/>
                <a:cs typeface="Arial"/>
              </a:rPr>
              <a:t>a</a:t>
            </a:r>
            <a:r>
              <a:rPr sz="1600" spc="-70" dirty="0">
                <a:solidFill>
                  <a:srgbClr val="000000"/>
                </a:solidFill>
                <a:latin typeface="Arial"/>
                <a:cs typeface="Arial"/>
              </a:rPr>
              <a:t>v</a:t>
            </a:r>
            <a:r>
              <a:rPr sz="1600" spc="-105" dirty="0">
                <a:solidFill>
                  <a:srgbClr val="000000"/>
                </a:solidFill>
                <a:latin typeface="Arial"/>
                <a:cs typeface="Arial"/>
              </a:rPr>
              <a:t>y</a:t>
            </a:r>
            <a:r>
              <a:rPr sz="1600" spc="-125" dirty="0">
                <a:solidFill>
                  <a:srgbClr val="000000"/>
                </a:solidFill>
                <a:latin typeface="Arial"/>
                <a:cs typeface="Arial"/>
              </a:rPr>
              <a:t>a</a:t>
            </a:r>
            <a:r>
              <a:rPr sz="1600" spc="-90" dirty="0">
                <a:solidFill>
                  <a:srgbClr val="000000"/>
                </a:solidFill>
                <a:latin typeface="Arial"/>
                <a:cs typeface="Arial"/>
              </a:rPr>
              <a:t> </a:t>
            </a:r>
            <a:r>
              <a:rPr sz="1600" spc="-215" dirty="0">
                <a:solidFill>
                  <a:srgbClr val="000000"/>
                </a:solidFill>
                <a:latin typeface="Arial"/>
                <a:cs typeface="Arial"/>
              </a:rPr>
              <a:t>V</a:t>
            </a:r>
            <a:r>
              <a:rPr sz="1600" spc="-120" dirty="0">
                <a:solidFill>
                  <a:srgbClr val="000000"/>
                </a:solidFill>
                <a:latin typeface="Arial"/>
                <a:cs typeface="Arial"/>
              </a:rPr>
              <a:t>e</a:t>
            </a:r>
            <a:r>
              <a:rPr sz="1600" spc="5" dirty="0">
                <a:solidFill>
                  <a:srgbClr val="000000"/>
                </a:solidFill>
                <a:latin typeface="Arial"/>
                <a:cs typeface="Arial"/>
              </a:rPr>
              <a:t>l</a:t>
            </a:r>
            <a:r>
              <a:rPr sz="1600" spc="-130" dirty="0">
                <a:solidFill>
                  <a:srgbClr val="000000"/>
                </a:solidFill>
                <a:latin typeface="Arial"/>
                <a:cs typeface="Arial"/>
              </a:rPr>
              <a:t>a</a:t>
            </a:r>
            <a:r>
              <a:rPr sz="1600" spc="-175" dirty="0">
                <a:solidFill>
                  <a:srgbClr val="000000"/>
                </a:solidFill>
                <a:latin typeface="Arial"/>
                <a:cs typeface="Arial"/>
              </a:rPr>
              <a:t>g</a:t>
            </a:r>
            <a:r>
              <a:rPr sz="1600" spc="-130" dirty="0">
                <a:solidFill>
                  <a:srgbClr val="000000"/>
                </a:solidFill>
                <a:latin typeface="Arial"/>
                <a:cs typeface="Arial"/>
              </a:rPr>
              <a:t>a</a:t>
            </a:r>
            <a:r>
              <a:rPr sz="1600" spc="-55" dirty="0">
                <a:solidFill>
                  <a:srgbClr val="000000"/>
                </a:solidFill>
                <a:latin typeface="Arial"/>
                <a:cs typeface="Arial"/>
              </a:rPr>
              <a:t>pud</a:t>
            </a:r>
            <a:r>
              <a:rPr sz="1600" spc="10" dirty="0">
                <a:solidFill>
                  <a:srgbClr val="000000"/>
                </a:solidFill>
                <a:latin typeface="Arial"/>
                <a:cs typeface="Arial"/>
              </a:rPr>
              <a:t>i</a:t>
            </a:r>
            <a:endParaRPr sz="1600">
              <a:solidFill>
                <a:srgbClr val="000000"/>
              </a:solidFill>
              <a:latin typeface="Arial"/>
              <a:cs typeface="Arial"/>
            </a:endParaRPr>
          </a:p>
        </p:txBody>
      </p:sp>
      <p:pic>
        <p:nvPicPr>
          <p:cNvPr id="2050" name="Picture 2" descr="NETCONNECT Mentors | LACNETS">
            <a:extLst>
              <a:ext uri="{FF2B5EF4-FFF2-40B4-BE49-F238E27FC236}">
                <a16:creationId xmlns:a16="http://schemas.microsoft.com/office/drawing/2014/main" id="{2B76E959-5D2D-8B9D-4011-B79D88E0563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2492" y="1143228"/>
            <a:ext cx="1288581" cy="17237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ewly Diagnosed | LACNETS">
            <a:extLst>
              <a:ext uri="{FF2B5EF4-FFF2-40B4-BE49-F238E27FC236}">
                <a16:creationId xmlns:a16="http://schemas.microsoft.com/office/drawing/2014/main" id="{A049D337-0689-A262-AF3F-4F0DDE7F982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58773" y="959755"/>
            <a:ext cx="1907269" cy="19072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E58AD-9164-9640-8062-9D9095222524}"/>
              </a:ext>
            </a:extLst>
          </p:cNvPr>
          <p:cNvSpPr>
            <a:spLocks noGrp="1"/>
          </p:cNvSpPr>
          <p:nvPr>
            <p:ph type="ctrTitle"/>
          </p:nvPr>
        </p:nvSpPr>
        <p:spPr>
          <a:xfrm>
            <a:off x="1069258" y="645258"/>
            <a:ext cx="7772400" cy="1370882"/>
          </a:xfrm>
        </p:spPr>
        <p:txBody>
          <a:bodyPr/>
          <a:lstStyle/>
          <a:p>
            <a:r>
              <a:rPr lang="en-US" dirty="0">
                <a:solidFill>
                  <a:srgbClr val="000000"/>
                </a:solidFill>
              </a:rPr>
              <a:t>Thank You for Your Attention!</a:t>
            </a:r>
          </a:p>
        </p:txBody>
      </p:sp>
      <p:sp>
        <p:nvSpPr>
          <p:cNvPr id="3" name="Subtitle 2">
            <a:extLst>
              <a:ext uri="{FF2B5EF4-FFF2-40B4-BE49-F238E27FC236}">
                <a16:creationId xmlns:a16="http://schemas.microsoft.com/office/drawing/2014/main" id="{C21279B8-C994-5242-8E6C-A87E4A32667E}"/>
              </a:ext>
            </a:extLst>
          </p:cNvPr>
          <p:cNvSpPr>
            <a:spLocks noGrp="1"/>
          </p:cNvSpPr>
          <p:nvPr>
            <p:ph type="subTitle" idx="1"/>
          </p:nvPr>
        </p:nvSpPr>
        <p:spPr/>
        <p:txBody>
          <a:bodyPr/>
          <a:lstStyle/>
          <a:p>
            <a:endParaRPr lang="en-US" dirty="0"/>
          </a:p>
        </p:txBody>
      </p:sp>
      <p:sp>
        <p:nvSpPr>
          <p:cNvPr id="4" name="Date Placeholder 3">
            <a:extLst>
              <a:ext uri="{FF2B5EF4-FFF2-40B4-BE49-F238E27FC236}">
                <a16:creationId xmlns:a16="http://schemas.microsoft.com/office/drawing/2014/main" id="{241E2E5A-B8C0-E349-B7BD-49722303B266}"/>
              </a:ext>
            </a:extLst>
          </p:cNvPr>
          <p:cNvSpPr>
            <a:spLocks noGrp="1"/>
          </p:cNvSpPr>
          <p:nvPr>
            <p:ph type="dt" sz="half" idx="2"/>
          </p:nvPr>
        </p:nvSpPr>
        <p:spPr/>
        <p:txBody>
          <a:bodyPr/>
          <a:lstStyle/>
          <a:p>
            <a:pPr>
              <a:defRPr/>
            </a:pPr>
            <a:r>
              <a:rPr lang="en-US"/>
              <a:t>INSERT DATE</a:t>
            </a:r>
          </a:p>
        </p:txBody>
      </p:sp>
      <p:sp>
        <p:nvSpPr>
          <p:cNvPr id="6" name="Subtitle 4">
            <a:extLst>
              <a:ext uri="{FF2B5EF4-FFF2-40B4-BE49-F238E27FC236}">
                <a16:creationId xmlns:a16="http://schemas.microsoft.com/office/drawing/2014/main" id="{8DEADF81-4570-7441-8F63-E4D27063EC9C}"/>
              </a:ext>
            </a:extLst>
          </p:cNvPr>
          <p:cNvSpPr txBox="1">
            <a:spLocks/>
          </p:cNvSpPr>
          <p:nvPr/>
        </p:nvSpPr>
        <p:spPr bwMode="auto">
          <a:xfrm>
            <a:off x="6653154" y="2060005"/>
            <a:ext cx="1805046" cy="1564531"/>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lvl1pPr marL="0" indent="0" algn="r" defTabSz="457200" rtl="0" eaLnBrk="1" fontAlgn="base" hangingPunct="1">
              <a:spcBef>
                <a:spcPct val="0"/>
              </a:spcBef>
              <a:spcAft>
                <a:spcPts val="1000"/>
              </a:spcAft>
              <a:buClr>
                <a:schemeClr val="accent1"/>
              </a:buClr>
              <a:buFont typeface="Wingdings" charset="0"/>
              <a:buNone/>
              <a:defRPr sz="1050" b="0" i="1" kern="1200" spc="75">
                <a:solidFill>
                  <a:schemeClr val="bg1"/>
                </a:solidFill>
                <a:latin typeface="Arial"/>
                <a:ea typeface="ＭＳ Ｐゴシック" charset="0"/>
                <a:cs typeface="Arial"/>
              </a:defRPr>
            </a:lvl1pPr>
            <a:lvl2pPr marL="342900" indent="0" algn="ctr" defTabSz="457200" rtl="0" eaLnBrk="1" fontAlgn="base" hangingPunct="1">
              <a:spcBef>
                <a:spcPct val="0"/>
              </a:spcBef>
              <a:spcAft>
                <a:spcPts val="1000"/>
              </a:spcAft>
              <a:buClr>
                <a:schemeClr val="accent1"/>
              </a:buClr>
              <a:buFont typeface="Wingdings" charset="0"/>
              <a:buNone/>
              <a:defRPr sz="1900" kern="1200">
                <a:solidFill>
                  <a:schemeClr val="tx1">
                    <a:tint val="75000"/>
                  </a:schemeClr>
                </a:solidFill>
                <a:latin typeface="+mn-lt"/>
                <a:ea typeface="ＭＳ Ｐゴシック" charset="0"/>
                <a:cs typeface="SapientCentroSlab-Light"/>
              </a:defRPr>
            </a:lvl2pPr>
            <a:lvl3pPr marL="685800" indent="0" algn="ctr" defTabSz="457200" rtl="0" eaLnBrk="1" fontAlgn="base" hangingPunct="1">
              <a:spcBef>
                <a:spcPct val="0"/>
              </a:spcBef>
              <a:spcAft>
                <a:spcPts val="1000"/>
              </a:spcAft>
              <a:buClr>
                <a:schemeClr val="accent1"/>
              </a:buClr>
              <a:buFont typeface="Wingdings" charset="0"/>
              <a:buNone/>
              <a:defRPr sz="1800" kern="1200">
                <a:solidFill>
                  <a:schemeClr val="tx1">
                    <a:tint val="75000"/>
                  </a:schemeClr>
                </a:solidFill>
                <a:latin typeface="+mn-lt"/>
                <a:ea typeface="ＭＳ Ｐゴシック" charset="0"/>
                <a:cs typeface="SapientCentroSlab-Light"/>
              </a:defRPr>
            </a:lvl3pPr>
            <a:lvl4pPr marL="1028700" indent="0" algn="ctr" defTabSz="457200" rtl="0" eaLnBrk="1" fontAlgn="base" hangingPunct="1">
              <a:spcBef>
                <a:spcPct val="0"/>
              </a:spcBef>
              <a:spcAft>
                <a:spcPts val="1000"/>
              </a:spcAft>
              <a:buClr>
                <a:schemeClr val="accent1"/>
              </a:buClr>
              <a:buFont typeface="Wingdings" charset="0"/>
              <a:buNone/>
              <a:defRPr sz="1700" kern="1200">
                <a:solidFill>
                  <a:schemeClr val="tx1">
                    <a:tint val="75000"/>
                  </a:schemeClr>
                </a:solidFill>
                <a:latin typeface="+mn-lt"/>
                <a:ea typeface="ＭＳ Ｐゴシック" charset="0"/>
                <a:cs typeface="SapientCentroSlab-Light"/>
              </a:defRPr>
            </a:lvl4pPr>
            <a:lvl5pPr marL="1371600" indent="0" algn="ctr" defTabSz="457200" rtl="0" eaLnBrk="1" fontAlgn="base" hangingPunct="1">
              <a:spcBef>
                <a:spcPct val="0"/>
              </a:spcBef>
              <a:spcAft>
                <a:spcPts val="1000"/>
              </a:spcAft>
              <a:buClr>
                <a:schemeClr val="accent1"/>
              </a:buClr>
              <a:buFont typeface="Wingdings" charset="0"/>
              <a:buNone/>
              <a:defRPr sz="1600" kern="1200">
                <a:solidFill>
                  <a:schemeClr val="tx1">
                    <a:tint val="75000"/>
                  </a:schemeClr>
                </a:solidFill>
                <a:latin typeface="+mn-lt"/>
                <a:ea typeface="ＭＳ Ｐゴシック" charset="0"/>
                <a:cs typeface="SapientCentroSlab-Light"/>
              </a:defRPr>
            </a:lvl5pPr>
            <a:lvl6pPr marL="17145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057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24003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1000" b="1" u="sng" dirty="0">
              <a:solidFill>
                <a:srgbClr val="C00000"/>
              </a:solidFill>
              <a:hlinkClick r:id="" action="ppaction://noaction"/>
            </a:endParaRPr>
          </a:p>
          <a:p>
            <a:r>
              <a:rPr lang="en-US" sz="1000" b="1" u="sng" dirty="0">
                <a:solidFill>
                  <a:srgbClr val="C00000"/>
                </a:solidFill>
                <a:hlinkClick r:id="" action="ppaction://noaction"/>
              </a:rPr>
              <a:t>jaydira.delrivero@nih.gov</a:t>
            </a:r>
            <a:endParaRPr lang="en-US" sz="1000" b="1" u="sng" dirty="0">
              <a:solidFill>
                <a:srgbClr val="C00000"/>
              </a:solidFill>
            </a:endParaRPr>
          </a:p>
          <a:p>
            <a:r>
              <a:rPr lang="en-US" sz="1000" b="1" u="sng" dirty="0">
                <a:solidFill>
                  <a:srgbClr val="C00000"/>
                </a:solidFill>
              </a:rPr>
              <a:t>Office: 240-858-3851</a:t>
            </a:r>
          </a:p>
          <a:p>
            <a:r>
              <a:rPr lang="en-US" sz="1000" b="1" u="sng" dirty="0">
                <a:solidFill>
                  <a:srgbClr val="C00000"/>
                </a:solidFill>
              </a:rPr>
              <a:t>Direct: 240-805-2888</a:t>
            </a:r>
          </a:p>
          <a:p>
            <a:r>
              <a:rPr lang="en-US" sz="1000" b="1" u="sng" dirty="0">
                <a:solidFill>
                  <a:srgbClr val="C00000"/>
                </a:solidFill>
              </a:rPr>
              <a:t>@</a:t>
            </a:r>
            <a:r>
              <a:rPr lang="en-US" sz="1000" b="1" u="sng" dirty="0" err="1">
                <a:solidFill>
                  <a:srgbClr val="C00000"/>
                </a:solidFill>
              </a:rPr>
              <a:t>JaydiDelRivero</a:t>
            </a:r>
            <a:endParaRPr lang="en-US" sz="1000" b="1" u="sng" dirty="0">
              <a:solidFill>
                <a:srgbClr val="C00000"/>
              </a:solidFill>
            </a:endParaRPr>
          </a:p>
          <a:p>
            <a:endParaRPr lang="en-US" sz="1000" b="1" u="sng" dirty="0">
              <a:solidFill>
                <a:srgbClr val="C00000"/>
              </a:solidFill>
            </a:endParaRPr>
          </a:p>
        </p:txBody>
      </p:sp>
    </p:spTree>
    <p:extLst>
      <p:ext uri="{BB962C8B-B14F-4D97-AF65-F5344CB8AC3E}">
        <p14:creationId xmlns:p14="http://schemas.microsoft.com/office/powerpoint/2010/main" val="3120532552"/>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97415-5235-4821-A27C-7ECF6B4304AF}"/>
              </a:ext>
            </a:extLst>
          </p:cNvPr>
          <p:cNvSpPr>
            <a:spLocks noGrp="1"/>
          </p:cNvSpPr>
          <p:nvPr>
            <p:ph type="title"/>
          </p:nvPr>
        </p:nvSpPr>
        <p:spPr>
          <a:xfrm>
            <a:off x="338959" y="289609"/>
            <a:ext cx="7886700" cy="994172"/>
          </a:xfrm>
        </p:spPr>
        <p:txBody>
          <a:bodyPr/>
          <a:lstStyle/>
          <a:p>
            <a:r>
              <a:rPr lang="en-US" dirty="0">
                <a:solidFill>
                  <a:srgbClr val="002060"/>
                </a:solidFill>
                <a:cs typeface="Calibri Light"/>
              </a:rPr>
              <a:t>Clinical Practice Guidelines </a:t>
            </a:r>
            <a:endParaRPr lang="en-US" dirty="0">
              <a:solidFill>
                <a:srgbClr val="002060"/>
              </a:solidFill>
            </a:endParaRPr>
          </a:p>
        </p:txBody>
      </p:sp>
      <p:sp>
        <p:nvSpPr>
          <p:cNvPr id="3" name="Content Placeholder 2">
            <a:extLst>
              <a:ext uri="{FF2B5EF4-FFF2-40B4-BE49-F238E27FC236}">
                <a16:creationId xmlns:a16="http://schemas.microsoft.com/office/drawing/2014/main" id="{ED301C3D-664B-4C7A-84A9-7B162A8C2529}"/>
              </a:ext>
            </a:extLst>
          </p:cNvPr>
          <p:cNvSpPr>
            <a:spLocks noGrp="1"/>
          </p:cNvSpPr>
          <p:nvPr>
            <p:ph idx="1"/>
          </p:nvPr>
        </p:nvSpPr>
        <p:spPr>
          <a:xfrm>
            <a:off x="160552" y="865893"/>
            <a:ext cx="8065107" cy="3263504"/>
          </a:xfrm>
        </p:spPr>
        <p:txBody>
          <a:bodyPr vert="horz" wrap="square" lIns="68580" tIns="34290" rIns="68580" bIns="34290" numCol="1" rtlCol="0" anchor="t" anchorCtr="0" compatLnSpc="1">
            <a:prstTxWarp prst="textNoShape">
              <a:avLst/>
            </a:prstTxWarp>
            <a:noAutofit/>
          </a:bodyPr>
          <a:lstStyle/>
          <a:p>
            <a:pPr algn="l"/>
            <a:r>
              <a:rPr lang="en-US" sz="1800" b="0" i="0" u="none" strike="noStrike" dirty="0">
                <a:effectLst/>
              </a:rPr>
              <a:t>Clinical cancer guidelines are evidence-based recommendations on the best practices for prevention, diagnosis, treatment, and management of cancer</a:t>
            </a:r>
          </a:p>
          <a:p>
            <a:pPr algn="l"/>
            <a:r>
              <a:rPr lang="en-US" sz="1800" b="0" i="0" u="none" strike="noStrike" dirty="0">
                <a:effectLst/>
              </a:rPr>
              <a:t>These guidelines are developed by expert panels of oncologists, cancer researchers, and other healthcare professionals to provide healthcare providers and patients with the most up-to-date information and guidance on cancer care</a:t>
            </a:r>
          </a:p>
          <a:p>
            <a:pPr algn="l"/>
            <a:r>
              <a:rPr lang="en-US" sz="1800" b="0" i="0" u="none" strike="noStrike" dirty="0">
                <a:effectLst/>
              </a:rPr>
              <a:t>These guidelines cover various aspects of cancer care, including screening and early detection, diagnosis and staging, treatment options (such as surgery, chemotherapy, radiation therapy, and targeted therapy), supportive care and symptom management, follow-up care, and survivorship planning</a:t>
            </a:r>
          </a:p>
          <a:p>
            <a:pPr marL="0" indent="0">
              <a:buNone/>
            </a:pPr>
            <a:endParaRPr lang="en-US" sz="1800" dirty="0">
              <a:cs typeface="Calibri"/>
            </a:endParaRPr>
          </a:p>
        </p:txBody>
      </p:sp>
      <p:cxnSp>
        <p:nvCxnSpPr>
          <p:cNvPr id="4" name="Straight Connector 3">
            <a:extLst>
              <a:ext uri="{FF2B5EF4-FFF2-40B4-BE49-F238E27FC236}">
                <a16:creationId xmlns:a16="http://schemas.microsoft.com/office/drawing/2014/main" id="{1B7E6FAA-D385-6246-BE38-EE6826F96548}"/>
              </a:ext>
            </a:extLst>
          </p:cNvPr>
          <p:cNvCxnSpPr/>
          <p:nvPr/>
        </p:nvCxnSpPr>
        <p:spPr>
          <a:xfrm>
            <a:off x="338959" y="776989"/>
            <a:ext cx="8229600" cy="0"/>
          </a:xfrm>
          <a:prstGeom prst="line">
            <a:avLst/>
          </a:prstGeom>
          <a:ln w="381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8347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97415-5235-4821-A27C-7ECF6B4304AF}"/>
              </a:ext>
            </a:extLst>
          </p:cNvPr>
          <p:cNvSpPr>
            <a:spLocks noGrp="1"/>
          </p:cNvSpPr>
          <p:nvPr>
            <p:ph type="title"/>
          </p:nvPr>
        </p:nvSpPr>
        <p:spPr>
          <a:xfrm>
            <a:off x="338959" y="289609"/>
            <a:ext cx="7886700" cy="994172"/>
          </a:xfrm>
        </p:spPr>
        <p:txBody>
          <a:bodyPr/>
          <a:lstStyle/>
          <a:p>
            <a:r>
              <a:rPr lang="en-US" dirty="0">
                <a:solidFill>
                  <a:srgbClr val="002060"/>
                </a:solidFill>
              </a:rPr>
              <a:t>What Does This Mean for Patients?</a:t>
            </a:r>
          </a:p>
        </p:txBody>
      </p:sp>
      <p:sp>
        <p:nvSpPr>
          <p:cNvPr id="3" name="Content Placeholder 2">
            <a:extLst>
              <a:ext uri="{FF2B5EF4-FFF2-40B4-BE49-F238E27FC236}">
                <a16:creationId xmlns:a16="http://schemas.microsoft.com/office/drawing/2014/main" id="{ED301C3D-664B-4C7A-84A9-7B162A8C2529}"/>
              </a:ext>
            </a:extLst>
          </p:cNvPr>
          <p:cNvSpPr>
            <a:spLocks noGrp="1"/>
          </p:cNvSpPr>
          <p:nvPr>
            <p:ph idx="1"/>
          </p:nvPr>
        </p:nvSpPr>
        <p:spPr>
          <a:xfrm>
            <a:off x="160552" y="865893"/>
            <a:ext cx="8065107" cy="3263504"/>
          </a:xfrm>
        </p:spPr>
        <p:txBody>
          <a:bodyPr vert="horz" wrap="square" lIns="68580" tIns="34290" rIns="68580" bIns="34290" numCol="1" rtlCol="0" anchor="t" anchorCtr="0" compatLnSpc="1">
            <a:prstTxWarp prst="textNoShape">
              <a:avLst/>
            </a:prstTxWarp>
            <a:noAutofit/>
          </a:bodyPr>
          <a:lstStyle/>
          <a:p>
            <a:pPr algn="l"/>
            <a:r>
              <a:rPr lang="en-US" sz="1800" b="0" i="0" u="none" strike="noStrike" dirty="0">
                <a:effectLst/>
              </a:rPr>
              <a:t>Patients can use these guidelines to understand: </a:t>
            </a:r>
          </a:p>
          <a:p>
            <a:pPr lvl="1"/>
            <a:r>
              <a:rPr lang="en-US" sz="1700" b="0" i="0" u="none" strike="noStrike" dirty="0">
                <a:effectLst/>
              </a:rPr>
              <a:t>Their treatment options, make informed decisions about their cancer care</a:t>
            </a:r>
          </a:p>
          <a:p>
            <a:pPr lvl="1"/>
            <a:r>
              <a:rPr lang="en-US" sz="1700" dirty="0"/>
              <a:t>A</a:t>
            </a:r>
            <a:r>
              <a:rPr lang="en-US" sz="1700" b="0" i="0" u="none" strike="noStrike" dirty="0">
                <a:effectLst/>
              </a:rPr>
              <a:t>dvocate for the most appropriate and effective treatment plan for their individual situation</a:t>
            </a:r>
          </a:p>
          <a:p>
            <a:pPr algn="l"/>
            <a:r>
              <a:rPr lang="en-US" sz="1800" b="0" i="0" u="none" strike="noStrike" dirty="0">
                <a:effectLst/>
              </a:rPr>
              <a:t>It is important for patients to work closely with their healthcare team to discuss and understand the recommendations and to develop a personalized care plan that best fits their needs and preferences.</a:t>
            </a:r>
          </a:p>
          <a:p>
            <a:pPr algn="l"/>
            <a:r>
              <a:rPr lang="en-US" sz="1800" dirty="0"/>
              <a:t>Clinical guidelines for patients with neuroendocrine tumors provide evidence-based recommendations on the diagnosis, staging, treatment, and management of </a:t>
            </a:r>
            <a:r>
              <a:rPr lang="en-US" sz="1800"/>
              <a:t>these tumors.</a:t>
            </a:r>
            <a:endParaRPr lang="en-US" sz="1800" dirty="0"/>
          </a:p>
          <a:p>
            <a:pPr marL="0" indent="0">
              <a:buNone/>
            </a:pPr>
            <a:endParaRPr lang="en-US" sz="1800" dirty="0">
              <a:cs typeface="Calibri"/>
            </a:endParaRPr>
          </a:p>
        </p:txBody>
      </p:sp>
      <p:cxnSp>
        <p:nvCxnSpPr>
          <p:cNvPr id="4" name="Straight Connector 3">
            <a:extLst>
              <a:ext uri="{FF2B5EF4-FFF2-40B4-BE49-F238E27FC236}">
                <a16:creationId xmlns:a16="http://schemas.microsoft.com/office/drawing/2014/main" id="{1B7E6FAA-D385-6246-BE38-EE6826F96548}"/>
              </a:ext>
            </a:extLst>
          </p:cNvPr>
          <p:cNvCxnSpPr/>
          <p:nvPr/>
        </p:nvCxnSpPr>
        <p:spPr>
          <a:xfrm>
            <a:off x="338959" y="776989"/>
            <a:ext cx="8229600" cy="0"/>
          </a:xfrm>
          <a:prstGeom prst="line">
            <a:avLst/>
          </a:prstGeom>
          <a:ln w="381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9283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95" y="85617"/>
            <a:ext cx="8229600" cy="346249"/>
          </a:xfrm>
        </p:spPr>
        <p:txBody>
          <a:bodyPr/>
          <a:lstStyle/>
          <a:p>
            <a:r>
              <a:rPr lang="en-US" sz="2800" dirty="0">
                <a:solidFill>
                  <a:srgbClr val="002060"/>
                </a:solidFill>
              </a:rPr>
              <a:t>Recommendations in Neuroendocrine Tumors Guidelines</a:t>
            </a:r>
          </a:p>
        </p:txBody>
      </p:sp>
      <p:sp>
        <p:nvSpPr>
          <p:cNvPr id="5" name="Content Placeholder 7"/>
          <p:cNvSpPr>
            <a:spLocks noGrp="1"/>
          </p:cNvSpPr>
          <p:nvPr>
            <p:ph idx="1"/>
          </p:nvPr>
        </p:nvSpPr>
        <p:spPr>
          <a:xfrm>
            <a:off x="284784" y="1016041"/>
            <a:ext cx="8229600" cy="3280265"/>
          </a:xfrm>
        </p:spPr>
        <p:txBody>
          <a:bodyPr>
            <a:noAutofit/>
          </a:bodyPr>
          <a:lstStyle/>
          <a:p>
            <a:pPr marL="0" indent="0">
              <a:spcBef>
                <a:spcPts val="800"/>
              </a:spcBef>
              <a:buNone/>
            </a:pPr>
            <a:r>
              <a:rPr lang="en-US" sz="1400" b="1" dirty="0"/>
              <a:t>Diagnosis, grading and staging: Guidelines outline the recommended tests and procedures for diagnosing neuroendocrine tumors, as well as strategies for determining the extent (stage) of the disease.</a:t>
            </a:r>
          </a:p>
          <a:p>
            <a:pPr marL="0" indent="0">
              <a:spcBef>
                <a:spcPts val="800"/>
              </a:spcBef>
              <a:buNone/>
            </a:pPr>
            <a:endParaRPr lang="en-US" sz="1400" dirty="0"/>
          </a:p>
        </p:txBody>
      </p:sp>
      <p:sp>
        <p:nvSpPr>
          <p:cNvPr id="51" name="TextBox 50"/>
          <p:cNvSpPr txBox="1"/>
          <p:nvPr/>
        </p:nvSpPr>
        <p:spPr>
          <a:xfrm>
            <a:off x="9678505" y="2593181"/>
            <a:ext cx="184731"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Franklin Gothic Book"/>
              <a:ea typeface="+mn-ea"/>
              <a:cs typeface="+mn-cs"/>
            </a:endParaRPr>
          </a:p>
        </p:txBody>
      </p:sp>
      <p:cxnSp>
        <p:nvCxnSpPr>
          <p:cNvPr id="53" name="Straight Connector 52">
            <a:extLst>
              <a:ext uri="{FF2B5EF4-FFF2-40B4-BE49-F238E27FC236}">
                <a16:creationId xmlns:a16="http://schemas.microsoft.com/office/drawing/2014/main" id="{40FDA0ED-2ACF-4BAD-5A84-96DB847C71F5}"/>
              </a:ext>
            </a:extLst>
          </p:cNvPr>
          <p:cNvCxnSpPr>
            <a:cxnSpLocks/>
          </p:cNvCxnSpPr>
          <p:nvPr/>
        </p:nvCxnSpPr>
        <p:spPr>
          <a:xfrm>
            <a:off x="227995" y="928206"/>
            <a:ext cx="8830857" cy="13896"/>
          </a:xfrm>
          <a:prstGeom prst="line">
            <a:avLst/>
          </a:prstGeom>
          <a:ln w="38100"/>
        </p:spPr>
        <p:style>
          <a:lnRef idx="2">
            <a:schemeClr val="accent1"/>
          </a:lnRef>
          <a:fillRef idx="0">
            <a:schemeClr val="accent1"/>
          </a:fillRef>
          <a:effectRef idx="1">
            <a:schemeClr val="accent1"/>
          </a:effectRef>
          <a:fontRef idx="minor">
            <a:schemeClr val="tx1"/>
          </a:fontRef>
        </p:style>
      </p:cxnSp>
      <p:pic>
        <p:nvPicPr>
          <p:cNvPr id="2050" name="Picture 2" descr="Stages of Cancer: How Many and Types of Staging | City of Hope">
            <a:extLst>
              <a:ext uri="{FF2B5EF4-FFF2-40B4-BE49-F238E27FC236}">
                <a16:creationId xmlns:a16="http://schemas.microsoft.com/office/drawing/2014/main" id="{4CDDBCD6-62F1-E10B-43C1-5696BB3E95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0821" y="3199193"/>
            <a:ext cx="5702928" cy="190988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D7331FF-D725-F507-72D2-22651DAF4754}"/>
              </a:ext>
            </a:extLst>
          </p:cNvPr>
          <p:cNvGrpSpPr/>
          <p:nvPr/>
        </p:nvGrpSpPr>
        <p:grpSpPr>
          <a:xfrm>
            <a:off x="262556" y="1612618"/>
            <a:ext cx="8618888" cy="1585948"/>
            <a:chOff x="262556" y="1612618"/>
            <a:chExt cx="8618888" cy="1562862"/>
          </a:xfrm>
        </p:grpSpPr>
        <p:grpSp>
          <p:nvGrpSpPr>
            <p:cNvPr id="3" name="Group 2">
              <a:extLst>
                <a:ext uri="{FF2B5EF4-FFF2-40B4-BE49-F238E27FC236}">
                  <a16:creationId xmlns:a16="http://schemas.microsoft.com/office/drawing/2014/main" id="{7B49A26D-D271-C642-C0B2-95193FBC271E}"/>
                </a:ext>
              </a:extLst>
            </p:cNvPr>
            <p:cNvGrpSpPr/>
            <p:nvPr/>
          </p:nvGrpSpPr>
          <p:grpSpPr>
            <a:xfrm>
              <a:off x="262556" y="1612618"/>
              <a:ext cx="8618888" cy="1278319"/>
              <a:chOff x="112637" y="269373"/>
              <a:chExt cx="9031363" cy="1475837"/>
            </a:xfrm>
          </p:grpSpPr>
          <p:sp>
            <p:nvSpPr>
              <p:cNvPr id="4" name="Rounded Rectangle 3">
                <a:extLst>
                  <a:ext uri="{FF2B5EF4-FFF2-40B4-BE49-F238E27FC236}">
                    <a16:creationId xmlns:a16="http://schemas.microsoft.com/office/drawing/2014/main" id="{79B3ABD5-729D-AAB0-FDEC-3B8E2CE8E713}"/>
                  </a:ext>
                </a:extLst>
              </p:cNvPr>
              <p:cNvSpPr/>
              <p:nvPr/>
            </p:nvSpPr>
            <p:spPr>
              <a:xfrm>
                <a:off x="135929" y="710181"/>
                <a:ext cx="3145951" cy="997543"/>
              </a:xfrm>
              <a:prstGeom prst="roundRect">
                <a:avLst/>
              </a:prstGeom>
              <a:solidFill>
                <a:srgbClr val="FFC000">
                  <a:alpha val="2617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Well-Differentiated NET</a:t>
                </a:r>
              </a:p>
              <a:p>
                <a:pPr algn="ctr"/>
                <a:r>
                  <a:rPr lang="en-US" sz="1400" dirty="0">
                    <a:solidFill>
                      <a:srgbClr val="000000"/>
                    </a:solidFill>
                  </a:rPr>
                  <a:t>Grade 1, 2</a:t>
                </a:r>
              </a:p>
            </p:txBody>
          </p:sp>
          <p:sp>
            <p:nvSpPr>
              <p:cNvPr id="6" name="Rounded Rectangle 5">
                <a:extLst>
                  <a:ext uri="{FF2B5EF4-FFF2-40B4-BE49-F238E27FC236}">
                    <a16:creationId xmlns:a16="http://schemas.microsoft.com/office/drawing/2014/main" id="{88072887-4579-6D95-25AF-7DBA85BA5998}"/>
                  </a:ext>
                </a:extLst>
              </p:cNvPr>
              <p:cNvSpPr/>
              <p:nvPr/>
            </p:nvSpPr>
            <p:spPr>
              <a:xfrm>
                <a:off x="3358277" y="710626"/>
                <a:ext cx="2671263" cy="997098"/>
              </a:xfrm>
              <a:prstGeom prst="roundRect">
                <a:avLst/>
              </a:prstGeom>
              <a:solidFill>
                <a:schemeClr val="accent4">
                  <a:lumMod val="60000"/>
                  <a:lumOff val="40000"/>
                  <a:alpha val="28748"/>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Well-Differentiated NET</a:t>
                </a:r>
              </a:p>
              <a:p>
                <a:pPr algn="ctr"/>
                <a:r>
                  <a:rPr lang="en-US" sz="1400" dirty="0">
                    <a:solidFill>
                      <a:srgbClr val="000000"/>
                    </a:solidFill>
                  </a:rPr>
                  <a:t>Grade 3 </a:t>
                </a:r>
              </a:p>
            </p:txBody>
          </p:sp>
          <p:sp>
            <p:nvSpPr>
              <p:cNvPr id="7" name="Rounded Rectangle 6">
                <a:extLst>
                  <a:ext uri="{FF2B5EF4-FFF2-40B4-BE49-F238E27FC236}">
                    <a16:creationId xmlns:a16="http://schemas.microsoft.com/office/drawing/2014/main" id="{878DAFD7-5464-E54E-0A37-771BA5E5E902}"/>
                  </a:ext>
                </a:extLst>
              </p:cNvPr>
              <p:cNvSpPr/>
              <p:nvPr/>
            </p:nvSpPr>
            <p:spPr>
              <a:xfrm>
                <a:off x="6096654" y="686410"/>
                <a:ext cx="2808806" cy="1058800"/>
              </a:xfrm>
              <a:prstGeom prst="roundRect">
                <a:avLst/>
              </a:prstGeom>
              <a:solidFill>
                <a:srgbClr val="92D050">
                  <a:alpha val="3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Neuroendocrine Carcinoma (NEC)</a:t>
                </a:r>
              </a:p>
            </p:txBody>
          </p:sp>
          <p:sp>
            <p:nvSpPr>
              <p:cNvPr id="8" name="Right Arrow 7">
                <a:extLst>
                  <a:ext uri="{FF2B5EF4-FFF2-40B4-BE49-F238E27FC236}">
                    <a16:creationId xmlns:a16="http://schemas.microsoft.com/office/drawing/2014/main" id="{0DDA283E-B994-651F-2B78-E8E67C187C3C}"/>
                  </a:ext>
                </a:extLst>
              </p:cNvPr>
              <p:cNvSpPr/>
              <p:nvPr/>
            </p:nvSpPr>
            <p:spPr>
              <a:xfrm>
                <a:off x="112637" y="269373"/>
                <a:ext cx="9031363" cy="512593"/>
              </a:xfrm>
              <a:prstGeom prst="rightArrow">
                <a:avLst/>
              </a:prstGeom>
              <a:solidFill>
                <a:schemeClr val="tx2">
                  <a:lumMod val="40000"/>
                  <a:lumOff val="6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Grade of Progression</a:t>
                </a:r>
              </a:p>
            </p:txBody>
          </p:sp>
        </p:grpSp>
        <p:sp>
          <p:nvSpPr>
            <p:cNvPr id="9" name="Rectangle 8">
              <a:extLst>
                <a:ext uri="{FF2B5EF4-FFF2-40B4-BE49-F238E27FC236}">
                  <a16:creationId xmlns:a16="http://schemas.microsoft.com/office/drawing/2014/main" id="{FB4D30D2-A695-C374-1591-2A06F802951B}"/>
                </a:ext>
              </a:extLst>
            </p:cNvPr>
            <p:cNvSpPr/>
            <p:nvPr/>
          </p:nvSpPr>
          <p:spPr>
            <a:xfrm>
              <a:off x="262556" y="2903310"/>
              <a:ext cx="8495733" cy="272170"/>
            </a:xfrm>
            <a:prstGeom prst="rect">
              <a:avLst/>
            </a:prstGeom>
            <a:solidFill>
              <a:srgbClr val="7030A0">
                <a:alpha val="3086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a:solidFill>
                    <a:srgbClr val="000000"/>
                  </a:solidFill>
                </a:rPr>
                <a:t>Ki 67     &lt;3%                           3-20%                               &gt;20%                                                    &gt;20%</a:t>
              </a:r>
            </a:p>
          </p:txBody>
        </p:sp>
      </p:grpSp>
    </p:spTree>
    <p:extLst>
      <p:ext uri="{BB962C8B-B14F-4D97-AF65-F5344CB8AC3E}">
        <p14:creationId xmlns:p14="http://schemas.microsoft.com/office/powerpoint/2010/main" val="1949831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p:cNvSpPr>
            <a:spLocks noGrp="1"/>
          </p:cNvSpPr>
          <p:nvPr>
            <p:ph idx="1"/>
          </p:nvPr>
        </p:nvSpPr>
        <p:spPr>
          <a:xfrm>
            <a:off x="303390" y="895816"/>
            <a:ext cx="8403625" cy="3280265"/>
          </a:xfrm>
        </p:spPr>
        <p:txBody>
          <a:bodyPr>
            <a:noAutofit/>
          </a:bodyPr>
          <a:lstStyle/>
          <a:p>
            <a:pPr marL="0" indent="0">
              <a:spcBef>
                <a:spcPts val="800"/>
              </a:spcBef>
              <a:buNone/>
            </a:pPr>
            <a:r>
              <a:rPr lang="en-US" sz="1400" b="1" dirty="0"/>
              <a:t>Treatment options: Guidelines cover a range of treatment options for neuroendocrine tumors, including surgery, chemotherapy, targeted therapy, radiation therapy, and peptide receptor radionuclide therapy (PRRT). Recommendations may be tailored to the specific type and stage of the tumor.</a:t>
            </a:r>
          </a:p>
          <a:p>
            <a:pPr marL="0" indent="0">
              <a:spcBef>
                <a:spcPts val="800"/>
              </a:spcBef>
              <a:buNone/>
            </a:pPr>
            <a:endParaRPr lang="en-US" sz="1400" dirty="0"/>
          </a:p>
        </p:txBody>
      </p:sp>
      <p:sp>
        <p:nvSpPr>
          <p:cNvPr id="51" name="TextBox 50"/>
          <p:cNvSpPr txBox="1"/>
          <p:nvPr/>
        </p:nvSpPr>
        <p:spPr>
          <a:xfrm>
            <a:off x="9678505" y="2593181"/>
            <a:ext cx="184731"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Franklin Gothic Book"/>
              <a:ea typeface="+mn-ea"/>
              <a:cs typeface="+mn-cs"/>
            </a:endParaRPr>
          </a:p>
        </p:txBody>
      </p:sp>
      <p:cxnSp>
        <p:nvCxnSpPr>
          <p:cNvPr id="53" name="Straight Connector 52">
            <a:extLst>
              <a:ext uri="{FF2B5EF4-FFF2-40B4-BE49-F238E27FC236}">
                <a16:creationId xmlns:a16="http://schemas.microsoft.com/office/drawing/2014/main" id="{40FDA0ED-2ACF-4BAD-5A84-96DB847C71F5}"/>
              </a:ext>
            </a:extLst>
          </p:cNvPr>
          <p:cNvCxnSpPr>
            <a:cxnSpLocks/>
          </p:cNvCxnSpPr>
          <p:nvPr/>
        </p:nvCxnSpPr>
        <p:spPr>
          <a:xfrm>
            <a:off x="313143" y="814911"/>
            <a:ext cx="8830857" cy="13896"/>
          </a:xfrm>
          <a:prstGeom prst="line">
            <a:avLst/>
          </a:prstGeom>
          <a:ln w="38100"/>
        </p:spPr>
        <p:style>
          <a:lnRef idx="2">
            <a:schemeClr val="accent1"/>
          </a:lnRef>
          <a:fillRef idx="0">
            <a:schemeClr val="accent1"/>
          </a:fillRef>
          <a:effectRef idx="1">
            <a:schemeClr val="accent1"/>
          </a:effectRef>
          <a:fontRef idx="minor">
            <a:schemeClr val="tx1"/>
          </a:fontRef>
        </p:style>
      </p:cxnSp>
      <p:grpSp>
        <p:nvGrpSpPr>
          <p:cNvPr id="3" name="Group 2">
            <a:extLst>
              <a:ext uri="{FF2B5EF4-FFF2-40B4-BE49-F238E27FC236}">
                <a16:creationId xmlns:a16="http://schemas.microsoft.com/office/drawing/2014/main" id="{FEC58BB9-5823-D5AB-7017-761E91884234}"/>
              </a:ext>
            </a:extLst>
          </p:cNvPr>
          <p:cNvGrpSpPr/>
          <p:nvPr/>
        </p:nvGrpSpPr>
        <p:grpSpPr>
          <a:xfrm>
            <a:off x="315007" y="1616326"/>
            <a:ext cx="8229600" cy="1036883"/>
            <a:chOff x="247650" y="1145012"/>
            <a:chExt cx="8229600" cy="1335646"/>
          </a:xfrm>
        </p:grpSpPr>
        <p:cxnSp>
          <p:nvCxnSpPr>
            <p:cNvPr id="4" name="Straight Arrow Connector 3">
              <a:extLst>
                <a:ext uri="{FF2B5EF4-FFF2-40B4-BE49-F238E27FC236}">
                  <a16:creationId xmlns:a16="http://schemas.microsoft.com/office/drawing/2014/main" id="{52DCC06D-3EDE-5168-1632-5A282DBCDC32}"/>
                </a:ext>
              </a:extLst>
            </p:cNvPr>
            <p:cNvCxnSpPr>
              <a:cxnSpLocks/>
            </p:cNvCxnSpPr>
            <p:nvPr/>
          </p:nvCxnSpPr>
          <p:spPr>
            <a:xfrm>
              <a:off x="4838414" y="1724364"/>
              <a:ext cx="254321" cy="2425"/>
            </a:xfrm>
            <a:prstGeom prst="straightConnector1">
              <a:avLst/>
            </a:prstGeom>
            <a:ln w="38100">
              <a:solidFill>
                <a:srgbClr val="000000"/>
              </a:solidFill>
              <a:tailEnd type="triangle"/>
            </a:ln>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id="{72345EC9-27F1-308E-73B2-E0E46F647C73}"/>
                </a:ext>
              </a:extLst>
            </p:cNvPr>
            <p:cNvGrpSpPr/>
            <p:nvPr/>
          </p:nvGrpSpPr>
          <p:grpSpPr>
            <a:xfrm>
              <a:off x="247650" y="1145012"/>
              <a:ext cx="8229600" cy="1335646"/>
              <a:chOff x="247650" y="1145012"/>
              <a:chExt cx="8229600" cy="1335646"/>
            </a:xfrm>
          </p:grpSpPr>
          <p:sp>
            <p:nvSpPr>
              <p:cNvPr id="7" name="Rectangle 6">
                <a:extLst>
                  <a:ext uri="{FF2B5EF4-FFF2-40B4-BE49-F238E27FC236}">
                    <a16:creationId xmlns:a16="http://schemas.microsoft.com/office/drawing/2014/main" id="{A916FA2D-1CCD-E9C7-C5F7-4A04606FC10E}"/>
                  </a:ext>
                </a:extLst>
              </p:cNvPr>
              <p:cNvSpPr/>
              <p:nvPr/>
            </p:nvSpPr>
            <p:spPr>
              <a:xfrm>
                <a:off x="247650" y="1505115"/>
                <a:ext cx="1289301" cy="632124"/>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0000"/>
                    </a:solidFill>
                  </a:rPr>
                  <a:t>Small Bowel NETs</a:t>
                </a:r>
              </a:p>
            </p:txBody>
          </p:sp>
          <p:sp>
            <p:nvSpPr>
              <p:cNvPr id="8" name="Rectangle 7">
                <a:extLst>
                  <a:ext uri="{FF2B5EF4-FFF2-40B4-BE49-F238E27FC236}">
                    <a16:creationId xmlns:a16="http://schemas.microsoft.com/office/drawing/2014/main" id="{D64B530A-991E-F66C-B6A0-25AD18B96365}"/>
                  </a:ext>
                </a:extLst>
              </p:cNvPr>
              <p:cNvSpPr/>
              <p:nvPr/>
            </p:nvSpPr>
            <p:spPr>
              <a:xfrm>
                <a:off x="1837184" y="1287366"/>
                <a:ext cx="1571625" cy="1076998"/>
              </a:xfrm>
              <a:prstGeom prst="rect">
                <a:avLst/>
              </a:prstGeom>
              <a:solidFill>
                <a:srgbClr val="FFFF00">
                  <a:alpha val="22137"/>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rPr>
                  <a:t>Somatostatin agonists (</a:t>
                </a:r>
                <a:r>
                  <a:rPr lang="en-US" sz="1200" dirty="0" err="1">
                    <a:solidFill>
                      <a:srgbClr val="000000"/>
                    </a:solidFill>
                  </a:rPr>
                  <a:t>Lanreotide</a:t>
                </a:r>
                <a:r>
                  <a:rPr lang="en-US" sz="1200" dirty="0">
                    <a:solidFill>
                      <a:srgbClr val="000000"/>
                    </a:solidFill>
                  </a:rPr>
                  <a:t>,</a:t>
                </a:r>
              </a:p>
              <a:p>
                <a:pPr algn="ctr"/>
                <a:r>
                  <a:rPr lang="en-US" sz="1200" dirty="0">
                    <a:solidFill>
                      <a:srgbClr val="000000"/>
                    </a:solidFill>
                  </a:rPr>
                  <a:t>Octreotide LAR)</a:t>
                </a:r>
              </a:p>
            </p:txBody>
          </p:sp>
          <p:sp>
            <p:nvSpPr>
              <p:cNvPr id="9" name="Rectangle 8">
                <a:extLst>
                  <a:ext uri="{FF2B5EF4-FFF2-40B4-BE49-F238E27FC236}">
                    <a16:creationId xmlns:a16="http://schemas.microsoft.com/office/drawing/2014/main" id="{4358229C-F3B3-628A-06CC-06896A79B285}"/>
                  </a:ext>
                </a:extLst>
              </p:cNvPr>
              <p:cNvSpPr/>
              <p:nvPr/>
            </p:nvSpPr>
            <p:spPr>
              <a:xfrm>
                <a:off x="3703583" y="1259403"/>
                <a:ext cx="1082033" cy="1106863"/>
              </a:xfrm>
              <a:prstGeom prst="rect">
                <a:avLst/>
              </a:prstGeom>
              <a:solidFill>
                <a:srgbClr val="92D050">
                  <a:alpha val="34971"/>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rPr>
                  <a:t>PRRT (</a:t>
                </a:r>
                <a:r>
                  <a:rPr lang="en-US" sz="1200" baseline="30000" dirty="0">
                    <a:solidFill>
                      <a:srgbClr val="000000"/>
                    </a:solidFill>
                  </a:rPr>
                  <a:t>177</a:t>
                </a:r>
                <a:r>
                  <a:rPr lang="en-US" sz="1200" dirty="0">
                    <a:solidFill>
                      <a:srgbClr val="000000"/>
                    </a:solidFill>
                  </a:rPr>
                  <a:t>Lu-Dotatate) </a:t>
                </a:r>
              </a:p>
              <a:p>
                <a:pPr algn="ctr"/>
                <a:r>
                  <a:rPr lang="en-US" sz="1200" dirty="0">
                    <a:solidFill>
                      <a:srgbClr val="000000"/>
                    </a:solidFill>
                  </a:rPr>
                  <a:t>or</a:t>
                </a:r>
              </a:p>
              <a:p>
                <a:pPr algn="ctr"/>
                <a:r>
                  <a:rPr lang="en-US" sz="1200" dirty="0" err="1">
                    <a:solidFill>
                      <a:srgbClr val="000000"/>
                    </a:solidFill>
                  </a:rPr>
                  <a:t>Everolimus</a:t>
                </a:r>
                <a:endParaRPr lang="en-US" sz="1200" dirty="0">
                  <a:solidFill>
                    <a:srgbClr val="000000"/>
                  </a:solidFill>
                </a:endParaRPr>
              </a:p>
            </p:txBody>
          </p:sp>
          <p:sp>
            <p:nvSpPr>
              <p:cNvPr id="10" name="Rectangle 9">
                <a:extLst>
                  <a:ext uri="{FF2B5EF4-FFF2-40B4-BE49-F238E27FC236}">
                    <a16:creationId xmlns:a16="http://schemas.microsoft.com/office/drawing/2014/main" id="{822DAB91-7D8F-AC4C-C861-C7E81AC7F92E}"/>
                  </a:ext>
                </a:extLst>
              </p:cNvPr>
              <p:cNvSpPr/>
              <p:nvPr/>
            </p:nvSpPr>
            <p:spPr>
              <a:xfrm>
                <a:off x="5091308" y="1205491"/>
                <a:ext cx="1571625" cy="1231371"/>
              </a:xfrm>
              <a:prstGeom prst="rect">
                <a:avLst/>
              </a:prstGeom>
              <a:solidFill>
                <a:srgbClr val="FFC000">
                  <a:alpha val="35985"/>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rPr>
                  <a:t>Tyrosine Kinase inhibitors (</a:t>
                </a:r>
                <a:r>
                  <a:rPr lang="en-US" sz="1200" dirty="0" err="1">
                    <a:solidFill>
                      <a:srgbClr val="000000"/>
                    </a:solidFill>
                  </a:rPr>
                  <a:t>Cabozantinib</a:t>
                </a:r>
                <a:r>
                  <a:rPr lang="en-US" sz="1200" dirty="0">
                    <a:solidFill>
                      <a:srgbClr val="000000"/>
                    </a:solidFill>
                  </a:rPr>
                  <a:t>, Lenvatinib)</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0214208-0353-7703-0F8E-78711D9F5DE9}"/>
                      </a:ext>
                    </a:extLst>
                  </p:cNvPr>
                  <p:cNvSpPr/>
                  <p:nvPr/>
                </p:nvSpPr>
                <p:spPr>
                  <a:xfrm>
                    <a:off x="7011933" y="1145012"/>
                    <a:ext cx="1465317" cy="1335646"/>
                  </a:xfrm>
                  <a:prstGeom prst="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rPr>
                      <a:t>Other: </a:t>
                    </a:r>
                    <a:endParaRPr lang="en-US" sz="1200" i="0" dirty="0">
                      <a:solidFill>
                        <a:srgbClr val="000000"/>
                      </a:solidFill>
                      <a:ea typeface="Cambria Math" panose="02040503050406030204" pitchFamily="18" charset="0"/>
                    </a:endParaRPr>
                  </a:p>
                  <a:p>
                    <a:pPr algn="ctr"/>
                    <a14:m>
                      <m:oMath xmlns:m="http://schemas.openxmlformats.org/officeDocument/2006/math">
                        <m:r>
                          <m:rPr>
                            <m:sty m:val="p"/>
                          </m:rPr>
                          <a:rPr lang="en-US" sz="1200" i="0" smtClean="0">
                            <a:solidFill>
                              <a:srgbClr val="000000"/>
                            </a:solidFill>
                            <a:latin typeface="Cambria Math" panose="02040503050406030204" pitchFamily="18" charset="0"/>
                            <a:ea typeface="Cambria Math" panose="02040503050406030204" pitchFamily="18" charset="0"/>
                          </a:rPr>
                          <m:t>α</m:t>
                        </m:r>
                      </m:oMath>
                    </a14:m>
                    <a:r>
                      <a:rPr lang="en-US" sz="1200" b="0" dirty="0">
                        <a:solidFill>
                          <a:srgbClr val="000000"/>
                        </a:solidFill>
                        <a:ea typeface="Cambria Math" panose="02040503050406030204" pitchFamily="18" charset="0"/>
                      </a:rPr>
                      <a:t>-</a:t>
                    </a:r>
                    <a14:m>
                      <m:oMath xmlns:m="http://schemas.openxmlformats.org/officeDocument/2006/math">
                        <m:r>
                          <m:rPr>
                            <m:sty m:val="p"/>
                          </m:rPr>
                          <a:rPr lang="en-US" sz="1200" b="0" i="0" smtClean="0">
                            <a:solidFill>
                              <a:srgbClr val="000000"/>
                            </a:solidFill>
                            <a:latin typeface="Cambria Math" panose="02040503050406030204" pitchFamily="18" charset="0"/>
                            <a:ea typeface="Cambria Math" panose="02040503050406030204" pitchFamily="18" charset="0"/>
                          </a:rPr>
                          <m:t>PRRT</m:t>
                        </m:r>
                        <m:r>
                          <a:rPr lang="en-US" sz="1200" b="0" i="0" smtClean="0">
                            <a:solidFill>
                              <a:srgbClr val="000000"/>
                            </a:solidFill>
                            <a:latin typeface="Cambria Math" panose="02040503050406030204" pitchFamily="18" charset="0"/>
                            <a:ea typeface="Cambria Math" panose="02040503050406030204" pitchFamily="18" charset="0"/>
                          </a:rPr>
                          <m:t>, </m:t>
                        </m:r>
                      </m:oMath>
                    </a14:m>
                    <a:endParaRPr lang="en-US" sz="1200" b="0" i="0" dirty="0">
                      <a:solidFill>
                        <a:srgbClr val="000000"/>
                      </a:solidFill>
                      <a:ea typeface="Cambria Math" panose="02040503050406030204" pitchFamily="18" charset="0"/>
                    </a:endParaRPr>
                  </a:p>
                  <a:p>
                    <a:pPr algn="ctr"/>
                    <a14:m>
                      <m:oMath xmlns:m="http://schemas.openxmlformats.org/officeDocument/2006/math">
                        <m:r>
                          <m:rPr>
                            <m:sty m:val="p"/>
                          </m:rPr>
                          <a:rPr lang="en-US" sz="1200" b="0" i="0" smtClean="0">
                            <a:solidFill>
                              <a:srgbClr val="000000"/>
                            </a:solidFill>
                            <a:latin typeface="Cambria Math" panose="02040503050406030204" pitchFamily="18" charset="0"/>
                            <a:ea typeface="Cambria Math" panose="02040503050406030204" pitchFamily="18" charset="0"/>
                          </a:rPr>
                          <m:t>Re</m:t>
                        </m:r>
                      </m:oMath>
                    </a14:m>
                    <a:r>
                      <a:rPr lang="en-US" sz="1200" b="0" i="0" dirty="0">
                        <a:solidFill>
                          <a:srgbClr val="000000"/>
                        </a:solidFill>
                        <a:ea typeface="Cambria Math" panose="02040503050406030204" pitchFamily="18" charset="0"/>
                      </a:rPr>
                      <a:t>-</a:t>
                    </a:r>
                    <a14:m>
                      <m:oMath xmlns:m="http://schemas.openxmlformats.org/officeDocument/2006/math">
                        <m:r>
                          <m:rPr>
                            <m:sty m:val="p"/>
                          </m:rPr>
                          <a:rPr lang="en-US" sz="1200" b="0" i="0" smtClean="0">
                            <a:solidFill>
                              <a:srgbClr val="000000"/>
                            </a:solidFill>
                            <a:latin typeface="Cambria Math" panose="02040503050406030204" pitchFamily="18" charset="0"/>
                            <a:ea typeface="Cambria Math" panose="02040503050406030204" pitchFamily="18" charset="0"/>
                          </a:rPr>
                          <m:t>PRRT</m:t>
                        </m:r>
                        <m:r>
                          <a:rPr lang="en-US" sz="1200" b="0" i="0" smtClean="0">
                            <a:solidFill>
                              <a:srgbClr val="000000"/>
                            </a:solidFill>
                            <a:latin typeface="Cambria Math" panose="02040503050406030204" pitchFamily="18" charset="0"/>
                            <a:ea typeface="Cambria Math" panose="02040503050406030204" pitchFamily="18" charset="0"/>
                          </a:rPr>
                          <m:t> </m:t>
                        </m:r>
                        <m:d>
                          <m:dPr>
                            <m:ctrlPr>
                              <a:rPr lang="en-US" sz="1200" b="0" i="1" smtClean="0">
                                <a:solidFill>
                                  <a:srgbClr val="000000"/>
                                </a:solidFill>
                                <a:latin typeface="Cambria Math" panose="02040503050406030204" pitchFamily="18" charset="0"/>
                                <a:ea typeface="Cambria Math" panose="02040503050406030204" pitchFamily="18" charset="0"/>
                              </a:rPr>
                            </m:ctrlPr>
                          </m:dPr>
                          <m:e>
                            <m:r>
                              <m:rPr>
                                <m:sty m:val="p"/>
                              </m:rPr>
                              <a:rPr lang="en-US" sz="1200" i="0" smtClean="0">
                                <a:solidFill>
                                  <a:srgbClr val="000000"/>
                                </a:solidFill>
                                <a:latin typeface="Cambria Math" panose="02040503050406030204" pitchFamily="18" charset="0"/>
                                <a:ea typeface="Cambria Math" panose="02040503050406030204" pitchFamily="18" charset="0"/>
                              </a:rPr>
                              <m:t>β</m:t>
                            </m:r>
                          </m:e>
                        </m:d>
                      </m:oMath>
                    </a14:m>
                    <a:endParaRPr lang="en-US" sz="1200" b="0" dirty="0">
                      <a:solidFill>
                        <a:srgbClr val="000000"/>
                      </a:solidFill>
                      <a:ea typeface="Cambria Math" panose="02040503050406030204" pitchFamily="18" charset="0"/>
                    </a:endParaRPr>
                  </a:p>
                  <a:p>
                    <a:pPr algn="ctr"/>
                    <a:r>
                      <a:rPr lang="en-US" sz="1200" dirty="0">
                        <a:solidFill>
                          <a:srgbClr val="000000"/>
                        </a:solidFill>
                      </a:rPr>
                      <a:t>Chemotherapy</a:t>
                    </a:r>
                  </a:p>
                  <a:p>
                    <a:pPr algn="ctr"/>
                    <a:r>
                      <a:rPr lang="en-US" sz="1200" dirty="0">
                        <a:solidFill>
                          <a:srgbClr val="000000"/>
                        </a:solidFill>
                      </a:rPr>
                      <a:t>Clinical Trials </a:t>
                    </a:r>
                  </a:p>
                </p:txBody>
              </p:sp>
            </mc:Choice>
            <mc:Fallback xmlns="">
              <p:sp>
                <p:nvSpPr>
                  <p:cNvPr id="11" name="Rectangle 10">
                    <a:extLst>
                      <a:ext uri="{FF2B5EF4-FFF2-40B4-BE49-F238E27FC236}">
                        <a16:creationId xmlns:a16="http://schemas.microsoft.com/office/drawing/2014/main" id="{80214208-0353-7703-0F8E-78711D9F5DE9}"/>
                      </a:ext>
                    </a:extLst>
                  </p:cNvPr>
                  <p:cNvSpPr>
                    <a:spLocks noRot="1" noChangeAspect="1" noMove="1" noResize="1" noEditPoints="1" noAdjustHandles="1" noChangeArrowheads="1" noChangeShapeType="1" noTextEdit="1"/>
                  </p:cNvSpPr>
                  <p:nvPr/>
                </p:nvSpPr>
                <p:spPr>
                  <a:xfrm>
                    <a:off x="7011933" y="1145012"/>
                    <a:ext cx="1465317" cy="1335646"/>
                  </a:xfrm>
                  <a:prstGeom prst="rect">
                    <a:avLst/>
                  </a:prstGeom>
                  <a:blipFill>
                    <a:blip r:embed="rId3"/>
                    <a:stretch>
                      <a:fillRect/>
                    </a:stretch>
                  </a:blipFill>
                  <a:ln>
                    <a:noFill/>
                  </a:ln>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C4B266B0-AA86-5363-F9B5-077E15448CC1}"/>
                  </a:ext>
                </a:extLst>
              </p:cNvPr>
              <p:cNvCxnSpPr>
                <a:cxnSpLocks/>
                <a:endCxn id="8" idx="1"/>
              </p:cNvCxnSpPr>
              <p:nvPr/>
            </p:nvCxnSpPr>
            <p:spPr>
              <a:xfrm>
                <a:off x="1582863" y="1823440"/>
                <a:ext cx="254321" cy="2425"/>
              </a:xfrm>
              <a:prstGeom prst="straightConnector1">
                <a:avLst/>
              </a:prstGeom>
              <a:ln w="38100">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087168D6-313F-5285-3387-E89DBCD09CD2}"/>
                  </a:ext>
                </a:extLst>
              </p:cNvPr>
              <p:cNvCxnSpPr>
                <a:cxnSpLocks/>
              </p:cNvCxnSpPr>
              <p:nvPr/>
            </p:nvCxnSpPr>
            <p:spPr>
              <a:xfrm>
                <a:off x="3449674" y="1736314"/>
                <a:ext cx="254321" cy="2425"/>
              </a:xfrm>
              <a:prstGeom prst="straightConnector1">
                <a:avLst/>
              </a:prstGeom>
              <a:ln w="38100">
                <a:solidFill>
                  <a:srgbClr val="000000"/>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14" name="Group 13">
            <a:extLst>
              <a:ext uri="{FF2B5EF4-FFF2-40B4-BE49-F238E27FC236}">
                <a16:creationId xmlns:a16="http://schemas.microsoft.com/office/drawing/2014/main" id="{E2E2C4DD-8551-635D-6AFF-40A0B446FA2F}"/>
              </a:ext>
            </a:extLst>
          </p:cNvPr>
          <p:cNvGrpSpPr/>
          <p:nvPr/>
        </p:nvGrpSpPr>
        <p:grpSpPr>
          <a:xfrm>
            <a:off x="390402" y="2933161"/>
            <a:ext cx="8229600" cy="2048373"/>
            <a:chOff x="247650" y="2556011"/>
            <a:chExt cx="8229600" cy="2513279"/>
          </a:xfrm>
        </p:grpSpPr>
        <p:sp>
          <p:nvSpPr>
            <p:cNvPr id="15" name="Rectangle 14">
              <a:extLst>
                <a:ext uri="{FF2B5EF4-FFF2-40B4-BE49-F238E27FC236}">
                  <a16:creationId xmlns:a16="http://schemas.microsoft.com/office/drawing/2014/main" id="{5F4C31B3-B5F7-F35E-58CB-825BE9BC7067}"/>
                </a:ext>
              </a:extLst>
            </p:cNvPr>
            <p:cNvSpPr/>
            <p:nvPr/>
          </p:nvSpPr>
          <p:spPr>
            <a:xfrm>
              <a:off x="247650" y="3615560"/>
              <a:ext cx="1289301" cy="632124"/>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0000"/>
                  </a:solidFill>
                </a:rPr>
                <a:t>Pancreatic</a:t>
              </a:r>
            </a:p>
            <a:p>
              <a:pPr algn="ctr"/>
              <a:r>
                <a:rPr lang="en-US" sz="1200" b="1" dirty="0">
                  <a:solidFill>
                    <a:srgbClr val="000000"/>
                  </a:solidFill>
                </a:rPr>
                <a:t>NETs</a:t>
              </a:r>
            </a:p>
          </p:txBody>
        </p:sp>
        <p:sp>
          <p:nvSpPr>
            <p:cNvPr id="16" name="Rectangle 15">
              <a:extLst>
                <a:ext uri="{FF2B5EF4-FFF2-40B4-BE49-F238E27FC236}">
                  <a16:creationId xmlns:a16="http://schemas.microsoft.com/office/drawing/2014/main" id="{11E8BB92-63E4-0A1C-BF2A-B779EB5508F4}"/>
                </a:ext>
              </a:extLst>
            </p:cNvPr>
            <p:cNvSpPr/>
            <p:nvPr/>
          </p:nvSpPr>
          <p:spPr>
            <a:xfrm>
              <a:off x="1805230" y="3315360"/>
              <a:ext cx="1571625" cy="1076998"/>
            </a:xfrm>
            <a:prstGeom prst="rect">
              <a:avLst/>
            </a:prstGeom>
            <a:solidFill>
              <a:srgbClr val="FFFF00">
                <a:alpha val="22137"/>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rPr>
                <a:t>Somatostatin agonists (</a:t>
              </a:r>
              <a:r>
                <a:rPr lang="en-US" sz="1200" dirty="0" err="1">
                  <a:solidFill>
                    <a:srgbClr val="000000"/>
                  </a:solidFill>
                </a:rPr>
                <a:t>Lanreotide</a:t>
              </a:r>
              <a:r>
                <a:rPr lang="en-US" sz="1200" dirty="0">
                  <a:solidFill>
                    <a:srgbClr val="000000"/>
                  </a:solidFill>
                </a:rPr>
                <a:t>,</a:t>
              </a:r>
            </a:p>
            <a:p>
              <a:pPr algn="ctr"/>
              <a:r>
                <a:rPr lang="en-US" sz="1200" dirty="0">
                  <a:solidFill>
                    <a:srgbClr val="000000"/>
                  </a:solidFill>
                </a:rPr>
                <a:t>Octreotide LAR)</a:t>
              </a:r>
            </a:p>
          </p:txBody>
        </p:sp>
        <p:sp>
          <p:nvSpPr>
            <p:cNvPr id="17" name="Rectangle 16">
              <a:extLst>
                <a:ext uri="{FF2B5EF4-FFF2-40B4-BE49-F238E27FC236}">
                  <a16:creationId xmlns:a16="http://schemas.microsoft.com/office/drawing/2014/main" id="{B516159A-CAE5-1AAA-C048-C68BF5574185}"/>
                </a:ext>
              </a:extLst>
            </p:cNvPr>
            <p:cNvSpPr/>
            <p:nvPr/>
          </p:nvSpPr>
          <p:spPr>
            <a:xfrm>
              <a:off x="3703995" y="3024435"/>
              <a:ext cx="1082033" cy="1627677"/>
            </a:xfrm>
            <a:prstGeom prst="rect">
              <a:avLst/>
            </a:prstGeom>
            <a:solidFill>
              <a:srgbClr val="92D050">
                <a:alpha val="34971"/>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rPr>
                <a:t>PRRT </a:t>
              </a:r>
            </a:p>
            <a:p>
              <a:pPr algn="ctr"/>
              <a:r>
                <a:rPr lang="en-US" sz="1200" dirty="0">
                  <a:solidFill>
                    <a:srgbClr val="000000"/>
                  </a:solidFill>
                </a:rPr>
                <a:t>or</a:t>
              </a:r>
            </a:p>
            <a:p>
              <a:pPr algn="ctr"/>
              <a:r>
                <a:rPr lang="en-US" sz="1200" dirty="0" err="1">
                  <a:solidFill>
                    <a:srgbClr val="000000"/>
                  </a:solidFill>
                </a:rPr>
                <a:t>Everolimus</a:t>
              </a:r>
              <a:r>
                <a:rPr lang="en-US" sz="1200" dirty="0">
                  <a:solidFill>
                    <a:srgbClr val="000000"/>
                  </a:solidFill>
                </a:rPr>
                <a:t>. or</a:t>
              </a:r>
            </a:p>
            <a:p>
              <a:pPr algn="ctr"/>
              <a:r>
                <a:rPr lang="en-US" sz="1200" dirty="0">
                  <a:solidFill>
                    <a:srgbClr val="000000"/>
                  </a:solidFill>
                </a:rPr>
                <a:t>Sunitinib</a:t>
              </a:r>
            </a:p>
            <a:p>
              <a:pPr algn="ctr"/>
              <a:r>
                <a:rPr lang="en-US" sz="1200" dirty="0">
                  <a:solidFill>
                    <a:srgbClr val="000000"/>
                  </a:solidFill>
                </a:rPr>
                <a:t>or</a:t>
              </a:r>
            </a:p>
            <a:p>
              <a:pPr algn="ctr"/>
              <a:r>
                <a:rPr lang="en-US" sz="1200" dirty="0">
                  <a:solidFill>
                    <a:srgbClr val="000000"/>
                  </a:solidFill>
                </a:rPr>
                <a:t>CAPTEM</a:t>
              </a:r>
            </a:p>
          </p:txBody>
        </p:sp>
        <p:sp>
          <p:nvSpPr>
            <p:cNvPr id="18" name="Rectangle 17">
              <a:extLst>
                <a:ext uri="{FF2B5EF4-FFF2-40B4-BE49-F238E27FC236}">
                  <a16:creationId xmlns:a16="http://schemas.microsoft.com/office/drawing/2014/main" id="{50AFCBBC-9BE5-1B69-D9EB-A78CA4EEC638}"/>
                </a:ext>
              </a:extLst>
            </p:cNvPr>
            <p:cNvSpPr/>
            <p:nvPr/>
          </p:nvSpPr>
          <p:spPr>
            <a:xfrm>
              <a:off x="5091308" y="3315936"/>
              <a:ext cx="1571625" cy="1231371"/>
            </a:xfrm>
            <a:prstGeom prst="rect">
              <a:avLst/>
            </a:prstGeom>
            <a:solidFill>
              <a:srgbClr val="FFC000">
                <a:alpha val="35985"/>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rPr>
                <a:t>Tyrosine Kinase inhibitors (</a:t>
              </a:r>
              <a:r>
                <a:rPr lang="en-US" sz="1200" dirty="0" err="1">
                  <a:solidFill>
                    <a:srgbClr val="000000"/>
                  </a:solidFill>
                </a:rPr>
                <a:t>Cabozantinib</a:t>
              </a:r>
              <a:r>
                <a:rPr lang="en-US" sz="1200" dirty="0">
                  <a:solidFill>
                    <a:srgbClr val="000000"/>
                  </a:solidFill>
                </a:rPr>
                <a:t>, Lenvatinib)</a:t>
              </a: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E0EACA63-FB16-4CCD-FFB3-3F48591930BC}"/>
                    </a:ext>
                  </a:extLst>
                </p:cNvPr>
                <p:cNvSpPr/>
                <p:nvPr/>
              </p:nvSpPr>
              <p:spPr>
                <a:xfrm>
                  <a:off x="7011933" y="3258425"/>
                  <a:ext cx="1465317" cy="1369373"/>
                </a:xfrm>
                <a:prstGeom prst="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rPr>
                    <a:t>Other: </a:t>
                  </a:r>
                  <a:endParaRPr lang="en-US" sz="1200" i="0" dirty="0">
                    <a:solidFill>
                      <a:srgbClr val="000000"/>
                    </a:solidFill>
                    <a:ea typeface="Cambria Math" panose="02040503050406030204" pitchFamily="18" charset="0"/>
                  </a:endParaRPr>
                </a:p>
                <a:p>
                  <a:pPr algn="ctr"/>
                  <a14:m>
                    <m:oMath xmlns:m="http://schemas.openxmlformats.org/officeDocument/2006/math">
                      <m:r>
                        <m:rPr>
                          <m:sty m:val="p"/>
                        </m:rPr>
                        <a:rPr lang="en-US" sz="1200" i="0" smtClean="0">
                          <a:solidFill>
                            <a:srgbClr val="000000"/>
                          </a:solidFill>
                          <a:latin typeface="Cambria Math" panose="02040503050406030204" pitchFamily="18" charset="0"/>
                          <a:ea typeface="Cambria Math" panose="02040503050406030204" pitchFamily="18" charset="0"/>
                        </a:rPr>
                        <m:t>α</m:t>
                      </m:r>
                    </m:oMath>
                  </a14:m>
                  <a:r>
                    <a:rPr lang="en-US" sz="1200" b="0" dirty="0">
                      <a:solidFill>
                        <a:srgbClr val="000000"/>
                      </a:solidFill>
                      <a:ea typeface="Cambria Math" panose="02040503050406030204" pitchFamily="18" charset="0"/>
                    </a:rPr>
                    <a:t>-</a:t>
                  </a:r>
                  <a14:m>
                    <m:oMath xmlns:m="http://schemas.openxmlformats.org/officeDocument/2006/math">
                      <m:r>
                        <m:rPr>
                          <m:sty m:val="p"/>
                        </m:rPr>
                        <a:rPr lang="en-US" sz="1200" b="0" i="0" smtClean="0">
                          <a:solidFill>
                            <a:srgbClr val="000000"/>
                          </a:solidFill>
                          <a:latin typeface="Cambria Math" panose="02040503050406030204" pitchFamily="18" charset="0"/>
                          <a:ea typeface="Cambria Math" panose="02040503050406030204" pitchFamily="18" charset="0"/>
                        </a:rPr>
                        <m:t>PRRT</m:t>
                      </m:r>
                      <m:r>
                        <a:rPr lang="en-US" sz="1200" b="0" i="0" smtClean="0">
                          <a:solidFill>
                            <a:srgbClr val="000000"/>
                          </a:solidFill>
                          <a:latin typeface="Cambria Math" panose="02040503050406030204" pitchFamily="18" charset="0"/>
                          <a:ea typeface="Cambria Math" panose="02040503050406030204" pitchFamily="18" charset="0"/>
                        </a:rPr>
                        <m:t>, </m:t>
                      </m:r>
                    </m:oMath>
                  </a14:m>
                  <a:endParaRPr lang="en-US" sz="1200" b="0" i="0" dirty="0">
                    <a:solidFill>
                      <a:srgbClr val="000000"/>
                    </a:solidFill>
                    <a:ea typeface="Cambria Math" panose="02040503050406030204" pitchFamily="18" charset="0"/>
                  </a:endParaRPr>
                </a:p>
                <a:p>
                  <a:pPr algn="ctr"/>
                  <a14:m>
                    <m:oMath xmlns:m="http://schemas.openxmlformats.org/officeDocument/2006/math">
                      <m:r>
                        <m:rPr>
                          <m:sty m:val="p"/>
                        </m:rPr>
                        <a:rPr lang="en-US" sz="1200" b="0" i="0" smtClean="0">
                          <a:solidFill>
                            <a:srgbClr val="000000"/>
                          </a:solidFill>
                          <a:latin typeface="Cambria Math" panose="02040503050406030204" pitchFamily="18" charset="0"/>
                          <a:ea typeface="Cambria Math" panose="02040503050406030204" pitchFamily="18" charset="0"/>
                        </a:rPr>
                        <m:t>Re</m:t>
                      </m:r>
                    </m:oMath>
                  </a14:m>
                  <a:r>
                    <a:rPr lang="en-US" sz="1200" b="0" i="0" dirty="0">
                      <a:solidFill>
                        <a:srgbClr val="000000"/>
                      </a:solidFill>
                      <a:ea typeface="Cambria Math" panose="02040503050406030204" pitchFamily="18" charset="0"/>
                    </a:rPr>
                    <a:t>-</a:t>
                  </a:r>
                  <a14:m>
                    <m:oMath xmlns:m="http://schemas.openxmlformats.org/officeDocument/2006/math">
                      <m:r>
                        <m:rPr>
                          <m:sty m:val="p"/>
                        </m:rPr>
                        <a:rPr lang="en-US" sz="1200" b="0" i="0" smtClean="0">
                          <a:solidFill>
                            <a:srgbClr val="000000"/>
                          </a:solidFill>
                          <a:latin typeface="Cambria Math" panose="02040503050406030204" pitchFamily="18" charset="0"/>
                          <a:ea typeface="Cambria Math" panose="02040503050406030204" pitchFamily="18" charset="0"/>
                        </a:rPr>
                        <m:t>PRRT</m:t>
                      </m:r>
                      <m:r>
                        <a:rPr lang="en-US" sz="1200" b="0" i="0" smtClean="0">
                          <a:solidFill>
                            <a:srgbClr val="000000"/>
                          </a:solidFill>
                          <a:latin typeface="Cambria Math" panose="02040503050406030204" pitchFamily="18" charset="0"/>
                          <a:ea typeface="Cambria Math" panose="02040503050406030204" pitchFamily="18" charset="0"/>
                        </a:rPr>
                        <m:t> </m:t>
                      </m:r>
                      <m:d>
                        <m:dPr>
                          <m:ctrlPr>
                            <a:rPr lang="en-US" sz="1200" b="0" i="1" smtClean="0">
                              <a:solidFill>
                                <a:srgbClr val="000000"/>
                              </a:solidFill>
                              <a:latin typeface="Cambria Math" panose="02040503050406030204" pitchFamily="18" charset="0"/>
                              <a:ea typeface="Cambria Math" panose="02040503050406030204" pitchFamily="18" charset="0"/>
                            </a:rPr>
                          </m:ctrlPr>
                        </m:dPr>
                        <m:e>
                          <m:r>
                            <m:rPr>
                              <m:sty m:val="p"/>
                            </m:rPr>
                            <a:rPr lang="en-US" sz="1200" i="0" smtClean="0">
                              <a:solidFill>
                                <a:srgbClr val="000000"/>
                              </a:solidFill>
                              <a:latin typeface="Cambria Math" panose="02040503050406030204" pitchFamily="18" charset="0"/>
                              <a:ea typeface="Cambria Math" panose="02040503050406030204" pitchFamily="18" charset="0"/>
                            </a:rPr>
                            <m:t>β</m:t>
                          </m:r>
                        </m:e>
                      </m:d>
                    </m:oMath>
                  </a14:m>
                  <a:endParaRPr lang="en-US" sz="1200" b="0" dirty="0">
                    <a:solidFill>
                      <a:srgbClr val="000000"/>
                    </a:solidFill>
                    <a:ea typeface="Cambria Math" panose="02040503050406030204" pitchFamily="18" charset="0"/>
                  </a:endParaRPr>
                </a:p>
                <a:p>
                  <a:pPr algn="ctr"/>
                  <a:r>
                    <a:rPr lang="en-US" sz="1200" dirty="0">
                      <a:solidFill>
                        <a:srgbClr val="000000"/>
                      </a:solidFill>
                    </a:rPr>
                    <a:t>Chemotherapy</a:t>
                  </a:r>
                </a:p>
                <a:p>
                  <a:pPr algn="ctr"/>
                  <a:r>
                    <a:rPr lang="en-US" sz="1200" dirty="0">
                      <a:solidFill>
                        <a:srgbClr val="000000"/>
                      </a:solidFill>
                    </a:rPr>
                    <a:t>Clinical Trials</a:t>
                  </a:r>
                </a:p>
              </p:txBody>
            </p:sp>
          </mc:Choice>
          <mc:Fallback xmlns="">
            <p:sp>
              <p:nvSpPr>
                <p:cNvPr id="19" name="Rectangle 18">
                  <a:extLst>
                    <a:ext uri="{FF2B5EF4-FFF2-40B4-BE49-F238E27FC236}">
                      <a16:creationId xmlns:a16="http://schemas.microsoft.com/office/drawing/2014/main" id="{E0EACA63-FB16-4CCD-FFB3-3F48591930BC}"/>
                    </a:ext>
                  </a:extLst>
                </p:cNvPr>
                <p:cNvSpPr>
                  <a:spLocks noRot="1" noChangeAspect="1" noMove="1" noResize="1" noEditPoints="1" noAdjustHandles="1" noChangeArrowheads="1" noChangeShapeType="1" noTextEdit="1"/>
                </p:cNvSpPr>
                <p:nvPr/>
              </p:nvSpPr>
              <p:spPr>
                <a:xfrm>
                  <a:off x="7011933" y="3258425"/>
                  <a:ext cx="1465317" cy="1369373"/>
                </a:xfrm>
                <a:prstGeom prst="rect">
                  <a:avLst/>
                </a:prstGeom>
                <a:blipFill>
                  <a:blip r:embed="rId4"/>
                  <a:stretch>
                    <a:fillRect/>
                  </a:stretch>
                </a:blipFill>
                <a:ln>
                  <a:noFill/>
                </a:ln>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BE49700C-E48B-6EBF-3BA2-86F469481374}"/>
                </a:ext>
              </a:extLst>
            </p:cNvPr>
            <p:cNvCxnSpPr>
              <a:cxnSpLocks/>
            </p:cNvCxnSpPr>
            <p:nvPr/>
          </p:nvCxnSpPr>
          <p:spPr>
            <a:xfrm>
              <a:off x="1559907" y="3948245"/>
              <a:ext cx="254321" cy="2425"/>
            </a:xfrm>
            <a:prstGeom prst="straightConnector1">
              <a:avLst/>
            </a:prstGeom>
            <a:ln w="38100">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6DF218BB-F7C5-CECC-2526-73D413F7B36B}"/>
                </a:ext>
              </a:extLst>
            </p:cNvPr>
            <p:cNvCxnSpPr>
              <a:cxnSpLocks/>
            </p:cNvCxnSpPr>
            <p:nvPr/>
          </p:nvCxnSpPr>
          <p:spPr>
            <a:xfrm>
              <a:off x="3456149" y="3929196"/>
              <a:ext cx="254321" cy="2425"/>
            </a:xfrm>
            <a:prstGeom prst="straightConnector1">
              <a:avLst/>
            </a:prstGeom>
            <a:ln w="38100">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CAC87347-8344-A879-915B-B4E21785F486}"/>
                </a:ext>
              </a:extLst>
            </p:cNvPr>
            <p:cNvCxnSpPr>
              <a:cxnSpLocks/>
            </p:cNvCxnSpPr>
            <p:nvPr/>
          </p:nvCxnSpPr>
          <p:spPr>
            <a:xfrm>
              <a:off x="4838414" y="3853859"/>
              <a:ext cx="254321" cy="2425"/>
            </a:xfrm>
            <a:prstGeom prst="straightConnector1">
              <a:avLst/>
            </a:prstGeom>
            <a:ln w="38100">
              <a:solidFill>
                <a:srgbClr val="000000"/>
              </a:solidFill>
              <a:tailEnd type="triangle"/>
            </a:ln>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068C1DB6-CA51-474B-D509-583B4853D8FD}"/>
                </a:ext>
              </a:extLst>
            </p:cNvPr>
            <p:cNvSpPr/>
            <p:nvPr/>
          </p:nvSpPr>
          <p:spPr>
            <a:xfrm>
              <a:off x="1814228" y="2556011"/>
              <a:ext cx="1571625" cy="634744"/>
            </a:xfrm>
            <a:prstGeom prst="rect">
              <a:avLst/>
            </a:prstGeom>
            <a:solidFill>
              <a:srgbClr val="FFFF00">
                <a:alpha val="22137"/>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rPr>
                <a:t>CAPTEM if response is needed</a:t>
              </a:r>
            </a:p>
          </p:txBody>
        </p:sp>
        <p:sp>
          <p:nvSpPr>
            <p:cNvPr id="24" name="Rectangle 23">
              <a:extLst>
                <a:ext uri="{FF2B5EF4-FFF2-40B4-BE49-F238E27FC236}">
                  <a16:creationId xmlns:a16="http://schemas.microsoft.com/office/drawing/2014/main" id="{6DF718C7-C2BF-CED5-3F1B-C747B5FAE370}"/>
                </a:ext>
              </a:extLst>
            </p:cNvPr>
            <p:cNvSpPr/>
            <p:nvPr/>
          </p:nvSpPr>
          <p:spPr>
            <a:xfrm>
              <a:off x="1683708" y="4536222"/>
              <a:ext cx="1856717" cy="533068"/>
            </a:xfrm>
            <a:prstGeom prst="rect">
              <a:avLst/>
            </a:prstGeom>
            <a:solidFill>
              <a:srgbClr val="FFFF00">
                <a:alpha val="22137"/>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rPr>
                <a:t>SSA and CAPTEM if syndromic</a:t>
              </a:r>
            </a:p>
          </p:txBody>
        </p:sp>
      </p:grpSp>
      <p:sp>
        <p:nvSpPr>
          <p:cNvPr id="27" name="Title 1">
            <a:extLst>
              <a:ext uri="{FF2B5EF4-FFF2-40B4-BE49-F238E27FC236}">
                <a16:creationId xmlns:a16="http://schemas.microsoft.com/office/drawing/2014/main" id="{738755AA-AE39-FBEF-B775-60F04A64E2BF}"/>
              </a:ext>
            </a:extLst>
          </p:cNvPr>
          <p:cNvSpPr>
            <a:spLocks noGrp="1"/>
          </p:cNvSpPr>
          <p:nvPr>
            <p:ph type="title"/>
          </p:nvPr>
        </p:nvSpPr>
        <p:spPr>
          <a:xfrm>
            <a:off x="239022" y="19924"/>
            <a:ext cx="8229600" cy="346249"/>
          </a:xfrm>
        </p:spPr>
        <p:txBody>
          <a:bodyPr/>
          <a:lstStyle/>
          <a:p>
            <a:r>
              <a:rPr lang="en-US" sz="2800" dirty="0">
                <a:solidFill>
                  <a:srgbClr val="002060"/>
                </a:solidFill>
              </a:rPr>
              <a:t>Recommendations in Neuroendocrine Tumors Guidelines</a:t>
            </a:r>
          </a:p>
        </p:txBody>
      </p:sp>
      <p:cxnSp>
        <p:nvCxnSpPr>
          <p:cNvPr id="28" name="Straight Connector 27">
            <a:extLst>
              <a:ext uri="{FF2B5EF4-FFF2-40B4-BE49-F238E27FC236}">
                <a16:creationId xmlns:a16="http://schemas.microsoft.com/office/drawing/2014/main" id="{3D9A9F42-B8C9-CDA5-04C7-DBFD47C428EA}"/>
              </a:ext>
            </a:extLst>
          </p:cNvPr>
          <p:cNvCxnSpPr>
            <a:cxnSpLocks/>
          </p:cNvCxnSpPr>
          <p:nvPr/>
        </p:nvCxnSpPr>
        <p:spPr>
          <a:xfrm>
            <a:off x="247650" y="2835430"/>
            <a:ext cx="8229600" cy="0"/>
          </a:xfrm>
          <a:prstGeom prst="line">
            <a:avLst/>
          </a:prstGeom>
          <a:ln w="38100">
            <a:solidFill>
              <a:srgbClr val="0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7211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p:cNvSpPr>
            <a:spLocks noGrp="1"/>
          </p:cNvSpPr>
          <p:nvPr>
            <p:ph idx="1"/>
          </p:nvPr>
        </p:nvSpPr>
        <p:spPr>
          <a:xfrm>
            <a:off x="313143" y="1103089"/>
            <a:ext cx="8403625" cy="3280265"/>
          </a:xfrm>
        </p:spPr>
        <p:txBody>
          <a:bodyPr>
            <a:noAutofit/>
          </a:bodyPr>
          <a:lstStyle/>
          <a:p>
            <a:pPr marL="0" indent="0">
              <a:spcBef>
                <a:spcPts val="800"/>
              </a:spcBef>
              <a:buNone/>
            </a:pPr>
            <a:r>
              <a:rPr lang="en-US" sz="1400" b="1" dirty="0"/>
              <a:t>Follow-up care: Guidelines provide recommendations for ongoing monitoring and follow-up care to assess the tumor's response to treatment, manage side effects, and detect any disease recurrence.</a:t>
            </a:r>
          </a:p>
          <a:p>
            <a:pPr marL="0" indent="0">
              <a:spcBef>
                <a:spcPts val="800"/>
              </a:spcBef>
              <a:buNone/>
            </a:pPr>
            <a:endParaRPr lang="en-US" sz="1400" dirty="0"/>
          </a:p>
        </p:txBody>
      </p:sp>
      <p:sp>
        <p:nvSpPr>
          <p:cNvPr id="51" name="TextBox 50"/>
          <p:cNvSpPr txBox="1"/>
          <p:nvPr/>
        </p:nvSpPr>
        <p:spPr>
          <a:xfrm>
            <a:off x="9678505" y="2593181"/>
            <a:ext cx="184731"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Franklin Gothic Book"/>
              <a:ea typeface="+mn-ea"/>
              <a:cs typeface="+mn-cs"/>
            </a:endParaRPr>
          </a:p>
        </p:txBody>
      </p:sp>
      <p:cxnSp>
        <p:nvCxnSpPr>
          <p:cNvPr id="53" name="Straight Connector 52">
            <a:extLst>
              <a:ext uri="{FF2B5EF4-FFF2-40B4-BE49-F238E27FC236}">
                <a16:creationId xmlns:a16="http://schemas.microsoft.com/office/drawing/2014/main" id="{40FDA0ED-2ACF-4BAD-5A84-96DB847C71F5}"/>
              </a:ext>
            </a:extLst>
          </p:cNvPr>
          <p:cNvCxnSpPr>
            <a:cxnSpLocks/>
          </p:cNvCxnSpPr>
          <p:nvPr/>
        </p:nvCxnSpPr>
        <p:spPr>
          <a:xfrm>
            <a:off x="239022" y="911510"/>
            <a:ext cx="8830857" cy="13896"/>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6" name="Title 1">
            <a:extLst>
              <a:ext uri="{FF2B5EF4-FFF2-40B4-BE49-F238E27FC236}">
                <a16:creationId xmlns:a16="http://schemas.microsoft.com/office/drawing/2014/main" id="{9D0924F5-0F9E-7A8E-BCEA-479D6E3470C7}"/>
              </a:ext>
            </a:extLst>
          </p:cNvPr>
          <p:cNvSpPr>
            <a:spLocks noGrp="1"/>
          </p:cNvSpPr>
          <p:nvPr>
            <p:ph type="title"/>
          </p:nvPr>
        </p:nvSpPr>
        <p:spPr>
          <a:xfrm>
            <a:off x="239022" y="19924"/>
            <a:ext cx="8229600" cy="346249"/>
          </a:xfrm>
        </p:spPr>
        <p:txBody>
          <a:bodyPr/>
          <a:lstStyle/>
          <a:p>
            <a:r>
              <a:rPr lang="en-US" sz="2800" dirty="0">
                <a:solidFill>
                  <a:srgbClr val="002060"/>
                </a:solidFill>
              </a:rPr>
              <a:t>Recommendations in Neuroendocrine Tumors Guidelines</a:t>
            </a:r>
          </a:p>
        </p:txBody>
      </p:sp>
      <p:pic>
        <p:nvPicPr>
          <p:cNvPr id="2050" name="Picture 2" descr="Patient Engagement Strategies for Post-Discharge Follow-Up Care">
            <a:extLst>
              <a:ext uri="{FF2B5EF4-FFF2-40B4-BE49-F238E27FC236}">
                <a16:creationId xmlns:a16="http://schemas.microsoft.com/office/drawing/2014/main" id="{5C53B129-CBE2-E708-ADFB-1E1DFF993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70" y="1842402"/>
            <a:ext cx="4379856" cy="2839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atient Follow-Up PowerPoint Template and Google Slides Theme">
            <a:extLst>
              <a:ext uri="{FF2B5EF4-FFF2-40B4-BE49-F238E27FC236}">
                <a16:creationId xmlns:a16="http://schemas.microsoft.com/office/drawing/2014/main" id="{56311F03-1D25-5296-9C5D-2B95E6734F7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516" b="8609"/>
          <a:stretch/>
        </p:blipFill>
        <p:spPr bwMode="auto">
          <a:xfrm>
            <a:off x="4807053" y="1842402"/>
            <a:ext cx="4262826" cy="283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320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p:cNvSpPr>
            <a:spLocks noGrp="1"/>
          </p:cNvSpPr>
          <p:nvPr>
            <p:ph idx="1"/>
          </p:nvPr>
        </p:nvSpPr>
        <p:spPr>
          <a:xfrm>
            <a:off x="239022" y="953048"/>
            <a:ext cx="8403625" cy="3280265"/>
          </a:xfrm>
        </p:spPr>
        <p:txBody>
          <a:bodyPr>
            <a:noAutofit/>
          </a:bodyPr>
          <a:lstStyle/>
          <a:p>
            <a:pPr marL="0" indent="0">
              <a:spcBef>
                <a:spcPts val="800"/>
              </a:spcBef>
              <a:buNone/>
            </a:pPr>
            <a:r>
              <a:rPr lang="en-US" sz="1400" b="1" dirty="0"/>
              <a:t>Supportive care: Guidelines may include recommendations for managing symptoms and side effects of treatment, as well as addressing emotional and psychosocial needs.</a:t>
            </a:r>
          </a:p>
          <a:p>
            <a:pPr marL="0" indent="0">
              <a:spcBef>
                <a:spcPts val="800"/>
              </a:spcBef>
              <a:buNone/>
            </a:pPr>
            <a:endParaRPr lang="en-US" sz="1400" dirty="0"/>
          </a:p>
        </p:txBody>
      </p:sp>
      <p:sp>
        <p:nvSpPr>
          <p:cNvPr id="51" name="TextBox 50"/>
          <p:cNvSpPr txBox="1"/>
          <p:nvPr/>
        </p:nvSpPr>
        <p:spPr>
          <a:xfrm>
            <a:off x="9678505" y="2593181"/>
            <a:ext cx="184731"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Franklin Gothic Book"/>
              <a:ea typeface="+mn-ea"/>
              <a:cs typeface="+mn-cs"/>
            </a:endParaRPr>
          </a:p>
        </p:txBody>
      </p:sp>
      <p:cxnSp>
        <p:nvCxnSpPr>
          <p:cNvPr id="53" name="Straight Connector 52">
            <a:extLst>
              <a:ext uri="{FF2B5EF4-FFF2-40B4-BE49-F238E27FC236}">
                <a16:creationId xmlns:a16="http://schemas.microsoft.com/office/drawing/2014/main" id="{40FDA0ED-2ACF-4BAD-5A84-96DB847C71F5}"/>
              </a:ext>
            </a:extLst>
          </p:cNvPr>
          <p:cNvCxnSpPr>
            <a:cxnSpLocks/>
          </p:cNvCxnSpPr>
          <p:nvPr/>
        </p:nvCxnSpPr>
        <p:spPr>
          <a:xfrm>
            <a:off x="313143" y="814911"/>
            <a:ext cx="8830857" cy="13896"/>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6" name="Title 1">
            <a:extLst>
              <a:ext uri="{FF2B5EF4-FFF2-40B4-BE49-F238E27FC236}">
                <a16:creationId xmlns:a16="http://schemas.microsoft.com/office/drawing/2014/main" id="{9D0924F5-0F9E-7A8E-BCEA-479D6E3470C7}"/>
              </a:ext>
            </a:extLst>
          </p:cNvPr>
          <p:cNvSpPr>
            <a:spLocks noGrp="1"/>
          </p:cNvSpPr>
          <p:nvPr>
            <p:ph type="title"/>
          </p:nvPr>
        </p:nvSpPr>
        <p:spPr>
          <a:xfrm>
            <a:off x="239022" y="19924"/>
            <a:ext cx="8229600" cy="346249"/>
          </a:xfrm>
        </p:spPr>
        <p:txBody>
          <a:bodyPr/>
          <a:lstStyle/>
          <a:p>
            <a:r>
              <a:rPr lang="en-US" sz="2800" dirty="0">
                <a:solidFill>
                  <a:srgbClr val="002060"/>
                </a:solidFill>
              </a:rPr>
              <a:t>Recommendations in Neuroendocrine Tumors Guidelines</a:t>
            </a:r>
          </a:p>
        </p:txBody>
      </p:sp>
      <p:sp>
        <p:nvSpPr>
          <p:cNvPr id="2" name="AutoShape 2" descr="Life After Cancer">
            <a:extLst>
              <a:ext uri="{FF2B5EF4-FFF2-40B4-BE49-F238E27FC236}">
                <a16:creationId xmlns:a16="http://schemas.microsoft.com/office/drawing/2014/main" id="{74843B06-5277-3FB2-2295-DD86CA043CA8}"/>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a:extLst>
              <a:ext uri="{FF2B5EF4-FFF2-40B4-BE49-F238E27FC236}">
                <a16:creationId xmlns:a16="http://schemas.microsoft.com/office/drawing/2014/main" id="{DE1688BE-2B01-8602-0B32-34E77CF1B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80" y="1415682"/>
            <a:ext cx="4724400" cy="26574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5F0EFA-D7BD-C3D7-EE27-E0A87702D5D1}"/>
              </a:ext>
            </a:extLst>
          </p:cNvPr>
          <p:cNvSpPr txBox="1"/>
          <p:nvPr/>
        </p:nvSpPr>
        <p:spPr>
          <a:xfrm>
            <a:off x="169580" y="4369685"/>
            <a:ext cx="4932094" cy="246221"/>
          </a:xfrm>
          <a:prstGeom prst="rect">
            <a:avLst/>
          </a:prstGeom>
          <a:noFill/>
        </p:spPr>
        <p:txBody>
          <a:bodyPr wrap="square">
            <a:spAutoFit/>
          </a:bodyPr>
          <a:lstStyle/>
          <a:p>
            <a:r>
              <a:rPr lang="en-US" sz="1000" dirty="0">
                <a:solidFill>
                  <a:srgbClr val="000000"/>
                </a:solidFill>
                <a:latin typeface="+mn-lt"/>
              </a:rPr>
              <a:t>http://</a:t>
            </a:r>
            <a:r>
              <a:rPr lang="en-US" sz="1000" dirty="0" err="1">
                <a:solidFill>
                  <a:srgbClr val="000000"/>
                </a:solidFill>
                <a:latin typeface="+mn-lt"/>
              </a:rPr>
              <a:t>www.bccancer.bc.ca</a:t>
            </a:r>
            <a:r>
              <a:rPr lang="en-US" sz="1000" dirty="0">
                <a:solidFill>
                  <a:srgbClr val="000000"/>
                </a:solidFill>
                <a:latin typeface="+mn-lt"/>
              </a:rPr>
              <a:t>/health-info/coping-with-cancer/life-after-cancer</a:t>
            </a:r>
          </a:p>
        </p:txBody>
      </p:sp>
      <p:pic>
        <p:nvPicPr>
          <p:cNvPr id="1026" name="Picture 2" descr="Neuroendocrine Tumors: Causes, Risk Factors, Symptoms, Treatment">
            <a:extLst>
              <a:ext uri="{FF2B5EF4-FFF2-40B4-BE49-F238E27FC236}">
                <a16:creationId xmlns:a16="http://schemas.microsoft.com/office/drawing/2014/main" id="{33B8F7F8-DAA9-5B8B-1C1D-49799301F5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1781" y="1445040"/>
            <a:ext cx="3170866" cy="31708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185F815-61B0-9C68-9025-C410A4946C88}"/>
              </a:ext>
            </a:extLst>
          </p:cNvPr>
          <p:cNvSpPr txBox="1"/>
          <p:nvPr/>
        </p:nvSpPr>
        <p:spPr>
          <a:xfrm>
            <a:off x="169580" y="4576280"/>
            <a:ext cx="4932094" cy="246221"/>
          </a:xfrm>
          <a:prstGeom prst="rect">
            <a:avLst/>
          </a:prstGeom>
          <a:noFill/>
        </p:spPr>
        <p:txBody>
          <a:bodyPr wrap="square">
            <a:spAutoFit/>
          </a:bodyPr>
          <a:lstStyle/>
          <a:p>
            <a:r>
              <a:rPr lang="en-US" sz="1000" dirty="0">
                <a:solidFill>
                  <a:srgbClr val="000000"/>
                </a:solidFill>
                <a:latin typeface="+mn-lt"/>
              </a:rPr>
              <a:t>https://</a:t>
            </a:r>
            <a:r>
              <a:rPr lang="en-US" sz="1000" dirty="0" err="1">
                <a:solidFill>
                  <a:srgbClr val="000000"/>
                </a:solidFill>
                <a:latin typeface="+mn-lt"/>
              </a:rPr>
              <a:t>continentalhospitals.com</a:t>
            </a:r>
            <a:r>
              <a:rPr lang="en-US" sz="1000" dirty="0">
                <a:solidFill>
                  <a:srgbClr val="000000"/>
                </a:solidFill>
                <a:latin typeface="+mn-lt"/>
              </a:rPr>
              <a:t>/diseases/neuroendocrine-tumors/</a:t>
            </a:r>
          </a:p>
        </p:txBody>
      </p:sp>
    </p:spTree>
    <p:extLst>
      <p:ext uri="{BB962C8B-B14F-4D97-AF65-F5344CB8AC3E}">
        <p14:creationId xmlns:p14="http://schemas.microsoft.com/office/powerpoint/2010/main" val="777821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5E86-5742-EA6B-CD26-953D5BD8F0B2}"/>
              </a:ext>
            </a:extLst>
          </p:cNvPr>
          <p:cNvSpPr>
            <a:spLocks noGrp="1"/>
          </p:cNvSpPr>
          <p:nvPr>
            <p:ph type="title"/>
          </p:nvPr>
        </p:nvSpPr>
        <p:spPr/>
        <p:txBody>
          <a:bodyPr/>
          <a:lstStyle/>
          <a:p>
            <a:r>
              <a:rPr lang="en-US" dirty="0">
                <a:solidFill>
                  <a:srgbClr val="002060"/>
                </a:solidFill>
              </a:rPr>
              <a:t>How Can a Patient Use the NET Guidelines Effectively?</a:t>
            </a:r>
          </a:p>
        </p:txBody>
      </p:sp>
      <p:sp>
        <p:nvSpPr>
          <p:cNvPr id="3" name="Content Placeholder 2">
            <a:extLst>
              <a:ext uri="{FF2B5EF4-FFF2-40B4-BE49-F238E27FC236}">
                <a16:creationId xmlns:a16="http://schemas.microsoft.com/office/drawing/2014/main" id="{99AE3751-0BF5-23C0-845E-3CEED917CFF1}"/>
              </a:ext>
            </a:extLst>
          </p:cNvPr>
          <p:cNvSpPr>
            <a:spLocks noGrp="1"/>
          </p:cNvSpPr>
          <p:nvPr>
            <p:ph sz="quarter" idx="11"/>
          </p:nvPr>
        </p:nvSpPr>
        <p:spPr/>
        <p:txBody>
          <a:bodyPr/>
          <a:lstStyle/>
          <a:p>
            <a:r>
              <a:rPr lang="en-US" dirty="0"/>
              <a:t>Patients with neuroendocrine tumors can use these guidelines:</a:t>
            </a:r>
          </a:p>
          <a:p>
            <a:pPr lvl="2"/>
            <a:r>
              <a:rPr lang="en-US" dirty="0"/>
              <a:t>To better understand their condition,</a:t>
            </a:r>
          </a:p>
          <a:p>
            <a:pPr lvl="2"/>
            <a:r>
              <a:rPr lang="en-US" dirty="0"/>
              <a:t>To make informed decisions about their treatment options </a:t>
            </a:r>
          </a:p>
          <a:p>
            <a:pPr lvl="2"/>
            <a:r>
              <a:rPr lang="en-US" dirty="0"/>
              <a:t>To work with their healthcare team to develop a personalized care plan. </a:t>
            </a:r>
          </a:p>
          <a:p>
            <a:r>
              <a:rPr lang="en-US" dirty="0"/>
              <a:t>It is important for patients to discuss the guidelines with their oncologist or healthcare provider to ensure that the recommendations are tailored to their individual situation and preference</a:t>
            </a:r>
          </a:p>
        </p:txBody>
      </p:sp>
      <p:cxnSp>
        <p:nvCxnSpPr>
          <p:cNvPr id="4" name="Straight Connector 3">
            <a:extLst>
              <a:ext uri="{FF2B5EF4-FFF2-40B4-BE49-F238E27FC236}">
                <a16:creationId xmlns:a16="http://schemas.microsoft.com/office/drawing/2014/main" id="{00BE5223-8C53-DDF9-2673-89D7989A8FFC}"/>
              </a:ext>
            </a:extLst>
          </p:cNvPr>
          <p:cNvCxnSpPr>
            <a:cxnSpLocks/>
          </p:cNvCxnSpPr>
          <p:nvPr/>
        </p:nvCxnSpPr>
        <p:spPr>
          <a:xfrm>
            <a:off x="313143" y="814911"/>
            <a:ext cx="8830857" cy="13896"/>
          </a:xfrm>
          <a:prstGeom prst="line">
            <a:avLst/>
          </a:prstGeom>
          <a:ln w="381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6417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619" y="51647"/>
            <a:ext cx="8229600" cy="346249"/>
          </a:xfrm>
        </p:spPr>
        <p:txBody>
          <a:bodyPr/>
          <a:lstStyle/>
          <a:p>
            <a:r>
              <a:rPr lang="en-US" sz="3200" dirty="0">
                <a:solidFill>
                  <a:srgbClr val="002060"/>
                </a:solidFill>
              </a:rPr>
              <a:t>Guidelines Available for NETs </a:t>
            </a:r>
          </a:p>
        </p:txBody>
      </p:sp>
      <p:sp>
        <p:nvSpPr>
          <p:cNvPr id="51" name="TextBox 50"/>
          <p:cNvSpPr txBox="1"/>
          <p:nvPr/>
        </p:nvSpPr>
        <p:spPr>
          <a:xfrm>
            <a:off x="9678505" y="2593181"/>
            <a:ext cx="184731"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Franklin Gothic Book"/>
              <a:ea typeface="+mn-ea"/>
              <a:cs typeface="+mn-cs"/>
            </a:endParaRPr>
          </a:p>
        </p:txBody>
      </p:sp>
      <p:cxnSp>
        <p:nvCxnSpPr>
          <p:cNvPr id="53" name="Straight Connector 52">
            <a:extLst>
              <a:ext uri="{FF2B5EF4-FFF2-40B4-BE49-F238E27FC236}">
                <a16:creationId xmlns:a16="http://schemas.microsoft.com/office/drawing/2014/main" id="{40FDA0ED-2ACF-4BAD-5A84-96DB847C71F5}"/>
              </a:ext>
            </a:extLst>
          </p:cNvPr>
          <p:cNvCxnSpPr>
            <a:cxnSpLocks/>
          </p:cNvCxnSpPr>
          <p:nvPr/>
        </p:nvCxnSpPr>
        <p:spPr>
          <a:xfrm>
            <a:off x="0" y="616094"/>
            <a:ext cx="8830857" cy="13896"/>
          </a:xfrm>
          <a:prstGeom prst="line">
            <a:avLst/>
          </a:prstGeom>
          <a:ln w="38100"/>
        </p:spPr>
        <p:style>
          <a:lnRef idx="2">
            <a:schemeClr val="accent1"/>
          </a:lnRef>
          <a:fillRef idx="0">
            <a:schemeClr val="accent1"/>
          </a:fillRef>
          <a:effectRef idx="1">
            <a:schemeClr val="accent1"/>
          </a:effectRef>
          <a:fontRef idx="minor">
            <a:schemeClr val="tx1"/>
          </a:fontRef>
        </p:style>
      </p:cxnSp>
      <p:pic>
        <p:nvPicPr>
          <p:cNvPr id="1026" name="Picture 2" descr="Updated NCCN Screening Guidelines">
            <a:extLst>
              <a:ext uri="{FF2B5EF4-FFF2-40B4-BE49-F238E27FC236}">
                <a16:creationId xmlns:a16="http://schemas.microsoft.com/office/drawing/2014/main" id="{78ECA910-42A2-D4E8-6AA4-69A6E0072C3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048" y="655955"/>
            <a:ext cx="4522952" cy="14357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rth American Neuroendocrine Tumor Society">
            <a:extLst>
              <a:ext uri="{FF2B5EF4-FFF2-40B4-BE49-F238E27FC236}">
                <a16:creationId xmlns:a16="http://schemas.microsoft.com/office/drawing/2014/main" id="{A1390CDE-0847-6AFF-0741-14738605A5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08" y="2153168"/>
            <a:ext cx="4152900" cy="1955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SCO - COVID-19 Vaccine &amp; Patients with Cancer">
            <a:extLst>
              <a:ext uri="{FF2B5EF4-FFF2-40B4-BE49-F238E27FC236}">
                <a16:creationId xmlns:a16="http://schemas.microsoft.com/office/drawing/2014/main" id="{23F6C072-2CF3-35F2-D049-572113F9EE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4740" y="721563"/>
            <a:ext cx="377190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uropean Society for Medical Oncology (ESMO) - YouTube">
            <a:extLst>
              <a:ext uri="{FF2B5EF4-FFF2-40B4-BE49-F238E27FC236}">
                <a16:creationId xmlns:a16="http://schemas.microsoft.com/office/drawing/2014/main" id="{C56E967C-513A-EE3B-15AA-2914ACBB074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8889" b="28249"/>
          <a:stretch/>
        </p:blipFill>
        <p:spPr bwMode="auto">
          <a:xfrm>
            <a:off x="4480092" y="2879377"/>
            <a:ext cx="4563000" cy="19558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uropean Neuroendocrine Tumor Society (ENETS)">
            <a:extLst>
              <a:ext uri="{FF2B5EF4-FFF2-40B4-BE49-F238E27FC236}">
                <a16:creationId xmlns:a16="http://schemas.microsoft.com/office/drawing/2014/main" id="{639DDC6E-31B7-6382-802F-2BBBB52E9D5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3234" b="32916"/>
          <a:stretch/>
        </p:blipFill>
        <p:spPr bwMode="auto">
          <a:xfrm>
            <a:off x="100908" y="4170441"/>
            <a:ext cx="3492500" cy="786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329356"/>
      </p:ext>
    </p:extLst>
  </p:cSld>
  <p:clrMapOvr>
    <a:masterClrMapping/>
  </p:clrMapOvr>
</p:sld>
</file>

<file path=ppt/theme/theme1.xml><?xml version="1.0" encoding="utf-8"?>
<a:theme xmlns:a="http://schemas.openxmlformats.org/drawingml/2006/main" name="NCI PPT Template 16x9 WHITE">
  <a:themeElements>
    <a:clrScheme name="NCI Colors Theme">
      <a:dk1>
        <a:srgbClr val="606060"/>
      </a:dk1>
      <a:lt1>
        <a:srgbClr val="FFFFFF"/>
      </a:lt1>
      <a:dk2>
        <a:srgbClr val="BB0E3D"/>
      </a:dk2>
      <a:lt2>
        <a:srgbClr val="FFFFFF"/>
      </a:lt2>
      <a:accent1>
        <a:srgbClr val="BB0E3D"/>
      </a:accent1>
      <a:accent2>
        <a:srgbClr val="606060"/>
      </a:accent2>
      <a:accent3>
        <a:srgbClr val="123E57"/>
      </a:accent3>
      <a:accent4>
        <a:srgbClr val="2A71A5"/>
      </a:accent4>
      <a:accent5>
        <a:srgbClr val="178DA9"/>
      </a:accent5>
      <a:accent6>
        <a:srgbClr val="009999"/>
      </a:accent6>
      <a:hlink>
        <a:srgbClr val="3F54C9"/>
      </a:hlink>
      <a:folHlink>
        <a:srgbClr val="6060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BFE1514-69A9-E64A-923B-61F8D3AE85B6}">
  <we:reference id="wa104178141" version="3.0.11.7" store="en-US" storeType="OMEX"/>
  <we:alternateReferences>
    <we:reference id="WA104178141" version="3.0.11.7"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32438</TotalTime>
  <Words>770</Words>
  <Application>Microsoft Macintosh PowerPoint</Application>
  <PresentationFormat>On-screen Show (16:9)</PresentationFormat>
  <Paragraphs>122</Paragraphs>
  <Slides>16</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Arial-BoldItalicMT</vt:lpstr>
      <vt:lpstr>SapientCentroSlab-Light</vt:lpstr>
      <vt:lpstr>Arial</vt:lpstr>
      <vt:lpstr>Calibri</vt:lpstr>
      <vt:lpstr>Cambria Math</vt:lpstr>
      <vt:lpstr>Franklin Gothic Book</vt:lpstr>
      <vt:lpstr>Wingdings</vt:lpstr>
      <vt:lpstr>NCI PPT Template 16x9 WHITE</vt:lpstr>
      <vt:lpstr>  Understanding NET Guidelines </vt:lpstr>
      <vt:lpstr>Clinical Practice Guidelines </vt:lpstr>
      <vt:lpstr>What Does This Mean for Patients?</vt:lpstr>
      <vt:lpstr>Recommendations in Neuroendocrine Tumors Guidelines</vt:lpstr>
      <vt:lpstr>Recommendations in Neuroendocrine Tumors Guidelines</vt:lpstr>
      <vt:lpstr>Recommendations in Neuroendocrine Tumors Guidelines</vt:lpstr>
      <vt:lpstr>Recommendations in Neuroendocrine Tumors Guidelines</vt:lpstr>
      <vt:lpstr>How Can a Patient Use the NET Guidelines Effectively?</vt:lpstr>
      <vt:lpstr>Guidelines Available for NETs </vt:lpstr>
      <vt:lpstr>Neuroendocrine Tumor Guidelines</vt:lpstr>
      <vt:lpstr>PowerPoint Presentation</vt:lpstr>
      <vt:lpstr>PowerPoint Presentation</vt:lpstr>
      <vt:lpstr>PowerPoint Presentation</vt:lpstr>
      <vt:lpstr>PowerPoint Presentation</vt:lpstr>
      <vt:lpstr>“Individually, we are one drop.  Together, we are an ocean”</vt:lpstr>
      <vt:lpstr>Thank You for Your Attention!</vt:lpstr>
    </vt:vector>
  </TitlesOfParts>
  <Manager/>
  <Company>Sapient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Sapient</dc:creator>
  <cp:keywords/>
  <dc:description/>
  <cp:lastModifiedBy>lisa yen</cp:lastModifiedBy>
  <cp:revision>1172</cp:revision>
  <cp:lastPrinted>2020-10-14T04:20:56Z</cp:lastPrinted>
  <dcterms:created xsi:type="dcterms:W3CDTF">2013-05-02T18:01:03Z</dcterms:created>
  <dcterms:modified xsi:type="dcterms:W3CDTF">2024-07-19T20:36:48Z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LatestUserAccountName">
    <vt:lpwstr>ctompk</vt:lpwstr>
  </property>
  <property fmtid="{D5CDD505-2E9C-101B-9397-08002B2CF9AE}" pid="3" name="Offisync_UpdateToken">
    <vt:lpwstr>6</vt:lpwstr>
  </property>
  <property fmtid="{D5CDD505-2E9C-101B-9397-08002B2CF9AE}" pid="4" name="Jive_VersionGuid">
    <vt:lpwstr>52528687-c425-4c02-aa36-9dee618be8dc</vt:lpwstr>
  </property>
  <property fmtid="{D5CDD505-2E9C-101B-9397-08002B2CF9AE}" pid="5" name="Offisync_ProviderInitializationData">
    <vt:lpwstr>https://vox.sapient.com</vt:lpwstr>
  </property>
  <property fmtid="{D5CDD505-2E9C-101B-9397-08002B2CF9AE}" pid="6" name="Offisync_ServerID">
    <vt:lpwstr>2a760b3e-54a5-418b-9dd9-555cd32dea45</vt:lpwstr>
  </property>
  <property fmtid="{D5CDD505-2E9C-101B-9397-08002B2CF9AE}" pid="7" name="Offisync_UniqueId">
    <vt:lpwstr>79519</vt:lpwstr>
  </property>
</Properties>
</file>